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handoutMasterIdLst>
    <p:handoutMasterId r:id="rId14"/>
  </p:handoutMasterIdLst>
  <p:sldIdLst>
    <p:sldId id="256" r:id="rId2"/>
    <p:sldId id="765" r:id="rId3"/>
    <p:sldId id="766" r:id="rId4"/>
    <p:sldId id="782" r:id="rId5"/>
    <p:sldId id="768" r:id="rId6"/>
    <p:sldId id="767" r:id="rId7"/>
    <p:sldId id="752" r:id="rId8"/>
    <p:sldId id="769" r:id="rId9"/>
    <p:sldId id="781" r:id="rId10"/>
    <p:sldId id="770" r:id="rId11"/>
    <p:sldId id="728" r:id="rId12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7F5"/>
    <a:srgbClr val="D1DDF3"/>
    <a:srgbClr val="0F02B2"/>
    <a:srgbClr val="B72D1F"/>
    <a:srgbClr val="F15E41"/>
    <a:srgbClr val="CCCCFF"/>
    <a:srgbClr val="662624"/>
    <a:srgbClr val="002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44" autoAdjust="0"/>
    <p:restoredTop sz="98113" autoAdjust="0"/>
  </p:normalViewPr>
  <p:slideViewPr>
    <p:cSldViewPr>
      <p:cViewPr varScale="1">
        <p:scale>
          <a:sx n="117" d="100"/>
          <a:sy n="117" d="100"/>
        </p:scale>
        <p:origin x="-1896" y="-102"/>
      </p:cViewPr>
      <p:guideLst>
        <p:guide orient="horz"/>
        <p:guide pos="431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1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D1DB381-4F3A-473D-B118-270970A1523A}" type="datetimeFigureOut">
              <a:rPr lang="ru-RU"/>
              <a:pPr>
                <a:defRPr/>
              </a:pPr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8FF3A0D-F14E-4420-AE1E-1789CF793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97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BA71CC-5B6F-4677-829A-724AB3C2F57C}" type="datetimeFigureOut">
              <a:rPr lang="ru-RU"/>
              <a:pPr>
                <a:defRPr/>
              </a:pPr>
              <a:t>20.06.2018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1" tIns="46076" rIns="92151" bIns="4607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5" tIns="47523" rIns="95045" bIns="47523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E9DC300-6CBF-4783-9C8A-CE3D4113A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775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/>
          <p:nvPr userDrawn="1"/>
        </p:nvSpPr>
        <p:spPr>
          <a:xfrm>
            <a:off x="7938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" name="Прямая соединительная линия 6"/>
          <p:cNvCxnSpPr/>
          <p:nvPr/>
        </p:nvCxnSpPr>
        <p:spPr>
          <a:xfrm>
            <a:off x="684213" y="1346200"/>
            <a:ext cx="7920037" cy="0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7"/>
          <p:cNvCxnSpPr/>
          <p:nvPr/>
        </p:nvCxnSpPr>
        <p:spPr>
          <a:xfrm>
            <a:off x="684213" y="4868863"/>
            <a:ext cx="7920037" cy="0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Изображение 8" descr="лого КГНЦ - v7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6263" y="549275"/>
            <a:ext cx="7905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684213" y="715963"/>
            <a:ext cx="7920037" cy="66040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sz="2000" dirty="0">
                <a:solidFill>
                  <a:prstClr val="white">
                    <a:lumMod val="50000"/>
                  </a:prstClr>
                </a:solidFill>
              </a:rPr>
              <a:t>ФГУП  «Крыловский  государственный  научный  центр»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1906960"/>
            <a:ext cx="7920880" cy="22421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000">
                <a:solidFill>
                  <a:srgbClr val="0085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21175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160463"/>
            <a:ext cx="4038600" cy="49657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160463"/>
            <a:ext cx="4038600" cy="49657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0463"/>
            <a:ext cx="8229600" cy="49657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60463"/>
            <a:ext cx="40386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60463"/>
            <a:ext cx="40386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60463"/>
            <a:ext cx="82296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76238" y="158750"/>
            <a:ext cx="7651750" cy="61118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8587"/>
                </a:solidFill>
                <a:latin typeface="Calibri" charset="0"/>
                <a:ea typeface="Arial" charset="0"/>
                <a:cs typeface="Calibri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8587"/>
                </a:solidFill>
                <a:latin typeface="Calibri" charset="0"/>
                <a:ea typeface="Arial" charset="0"/>
                <a:cs typeface="Calibri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8587"/>
                </a:solidFill>
                <a:latin typeface="Calibri" charset="0"/>
                <a:ea typeface="Arial" charset="0"/>
                <a:cs typeface="Calibri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8587"/>
                </a:solidFill>
                <a:latin typeface="Calibri" charset="0"/>
                <a:ea typeface="Arial" charset="0"/>
                <a:cs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>
          <a:xfrm>
            <a:off x="8027988" y="6597650"/>
            <a:ext cx="790575" cy="476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100" b="1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42E5C-AF07-4559-A415-B2E3C0D2BA32}" type="slidenum">
              <a:rPr lang="ru-RU" sz="1200" b="0" i="1" smtClean="0">
                <a:solidFill>
                  <a:srgbClr val="005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ru-RU" sz="1200" b="0" i="1" dirty="0">
              <a:solidFill>
                <a:srgbClr val="005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468313" y="6597650"/>
            <a:ext cx="82438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457200" y="692150"/>
            <a:ext cx="82438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008587"/>
          </a:solidFill>
          <a:latin typeface="Calibri"/>
          <a:ea typeface="Arial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008587"/>
          </a:solidFill>
          <a:latin typeface="Calibri" charset="0"/>
          <a:ea typeface="Arial" charset="0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008587"/>
          </a:solidFill>
          <a:latin typeface="Calibri" charset="0"/>
          <a:ea typeface="Arial" charset="0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008587"/>
          </a:solidFill>
          <a:latin typeface="Calibri" charset="0"/>
          <a:ea typeface="Arial" charset="0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008587"/>
          </a:solidFill>
          <a:latin typeface="Calibri" charset="0"/>
          <a:ea typeface="Arial" charset="0"/>
          <a:cs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Calibri"/>
          <a:ea typeface="Arial" charset="0"/>
          <a:cs typeface="Calibri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Calibri"/>
          <a:ea typeface="Calibri"/>
          <a:cs typeface="Calibri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/>
          <a:ea typeface="Calibri"/>
          <a:cs typeface="Calibri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alibri"/>
          <a:ea typeface="Calibri"/>
          <a:cs typeface="Calibri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Calibri"/>
          <a:ea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w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1"/>
          <p:cNvSpPr>
            <a:spLocks noGrp="1"/>
          </p:cNvSpPr>
          <p:nvPr>
            <p:ph type="title"/>
          </p:nvPr>
        </p:nvSpPr>
        <p:spPr>
          <a:xfrm>
            <a:off x="0" y="1965325"/>
            <a:ext cx="9144000" cy="159543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>
                <a:latin typeface="Arial" charset="0"/>
                <a:cs typeface="Arial" charset="0"/>
              </a:rPr>
              <a:t>Актуальные наукоемкие</a:t>
            </a:r>
            <a:br>
              <a:rPr lang="ru-RU" sz="2800" b="1" dirty="0" smtClean="0">
                <a:latin typeface="Arial" charset="0"/>
                <a:cs typeface="Arial" charset="0"/>
              </a:rPr>
            </a:br>
            <a:r>
              <a:rPr lang="ru-RU" sz="2800" b="1" dirty="0" smtClean="0">
                <a:latin typeface="Arial" charset="0"/>
                <a:cs typeface="Arial" charset="0"/>
              </a:rPr>
              <a:t>морские арктические технологии</a:t>
            </a:r>
          </a:p>
        </p:txBody>
      </p:sp>
      <p:sp>
        <p:nvSpPr>
          <p:cNvPr id="9218" name="Прямоугольник 2"/>
          <p:cNvSpPr>
            <a:spLocks noChangeArrowheads="1"/>
          </p:cNvSpPr>
          <p:nvPr/>
        </p:nvSpPr>
        <p:spPr bwMode="auto">
          <a:xfrm>
            <a:off x="3686039" y="6237312"/>
            <a:ext cx="17719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8587"/>
                </a:solidFill>
              </a:rPr>
              <a:t>Санкт-Петербург</a:t>
            </a:r>
            <a:endParaRPr lang="ru-RU" sz="1400" dirty="0">
              <a:solidFill>
                <a:srgbClr val="008587"/>
              </a:solidFill>
            </a:endParaRPr>
          </a:p>
          <a:p>
            <a:pPr algn="r"/>
            <a:r>
              <a:rPr lang="ru-RU" sz="1400" dirty="0">
                <a:solidFill>
                  <a:srgbClr val="008587"/>
                </a:solidFill>
              </a:rPr>
              <a:t>21 июня 2018</a:t>
            </a:r>
            <a:r>
              <a:rPr lang="ru-RU" sz="1400" dirty="0">
                <a:solidFill>
                  <a:srgbClr val="008587"/>
                </a:solidFill>
                <a:latin typeface="Calibri" pitchFamily="34" charset="0"/>
              </a:rPr>
              <a:t> г.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3851275" y="3753916"/>
            <a:ext cx="496728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1" lang="ru-RU" b="1" i="1" dirty="0">
                <a:solidFill>
                  <a:srgbClr val="008587"/>
                </a:solidFill>
              </a:rPr>
              <a:t>Поляков Валерий Николаевич,</a:t>
            </a:r>
            <a:br>
              <a:rPr kumimoji="1" lang="ru-RU" b="1" i="1" dirty="0">
                <a:solidFill>
                  <a:srgbClr val="008587"/>
                </a:solidFill>
              </a:rPr>
            </a:br>
            <a:r>
              <a:rPr kumimoji="1" lang="ru-RU" sz="1600" b="1" i="1" dirty="0">
                <a:solidFill>
                  <a:srgbClr val="008587"/>
                </a:solidFill>
              </a:rPr>
              <a:t>заместитель генерального директора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0" y="5338024"/>
            <a:ext cx="91440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ru-RU" sz="1200" b="1" dirty="0">
                <a:solidFill>
                  <a:srgbClr val="008587"/>
                </a:solidFill>
              </a:rPr>
              <a:t>Межведомственное совещание</a:t>
            </a:r>
          </a:p>
          <a:p>
            <a:pPr algn="ctr">
              <a:spcBef>
                <a:spcPct val="20000"/>
              </a:spcBef>
            </a:pPr>
            <a:r>
              <a:rPr kumimoji="1" lang="ru-RU" sz="1200" b="1" dirty="0">
                <a:solidFill>
                  <a:srgbClr val="008587"/>
                </a:solidFill>
              </a:rPr>
              <a:t>«Организационные меры по усилению роли промышленности и науки</a:t>
            </a:r>
          </a:p>
          <a:p>
            <a:pPr algn="ctr"/>
            <a:r>
              <a:rPr kumimoji="1" lang="ru-RU" sz="1200" b="1" dirty="0">
                <a:solidFill>
                  <a:srgbClr val="008587"/>
                </a:solidFill>
              </a:rPr>
              <a:t>Санкт-Петербурга в развитии Арктической зоны Российской Федерации»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Экология и безопасность морской деятельности в Арктической зоне</a:t>
            </a:r>
            <a:endParaRPr lang="ru-RU" altLang="ru-RU" sz="2000">
              <a:solidFill>
                <a:srgbClr val="008587"/>
              </a:solidFill>
            </a:endParaRP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58750" y="742950"/>
            <a:ext cx="8785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1600" b="1">
                <a:solidFill>
                  <a:schemeClr val="accent1"/>
                </a:solidFill>
              </a:rPr>
              <a:t>Создание системы экстренной эвакуации персонала арктических морских сооружений, надежной и эффективной в ледовых условиях</a:t>
            </a:r>
            <a:endParaRPr lang="ru-RU" sz="1600">
              <a:solidFill>
                <a:schemeClr val="accent1"/>
              </a:solidFill>
            </a:endParaRP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412875"/>
            <a:ext cx="4805362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1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573463"/>
            <a:ext cx="3743325" cy="2667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437" name="Picture 2" descr="D:\Disk_D\!!!---ВСЕ ПАПКИ---!!!\51- 57 отдел\РАБОТЫ РАБОТЫ  РАБОТЫ\НИОКР ОПК\МЭЙДЭЙ\Блок+брус-вырез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5516563"/>
            <a:ext cx="276542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107950" y="1422400"/>
            <a:ext cx="40322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400"/>
              <a:t>Минимизация зависимости кинематических и динамических параметров спусковых операций от  гидрометеорологических  и ледовых условий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/>
              <a:t>Использование для спасательных шлюпок пропульсивного комплекса кратковременного действия, достаточного для транспортировки людей в зону безопасности (с реактивно-пневматическим движителем)</a:t>
            </a:r>
          </a:p>
        </p:txBody>
      </p:sp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107950" y="3357563"/>
            <a:ext cx="49688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400"/>
              <a:t>Использование для шлюпок поддержки спасательной операции на водной и ледовой акватории пропульсивного комплекса высокой удельной мощности (с роторно-винтовым движителем)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/>
              <a:t>Разработка автономного плавучего, герметичного и термостойкого отсека-убежища, отсоединяющегося при затоплении морского сооружения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/>
              <a:t>Разработка нормативной документации, отражающей технические и организационные особенности эвакуации персонала в Арктике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0" y="5157788"/>
            <a:ext cx="9144000" cy="5048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200" b="1" smtClean="0">
                <a:latin typeface="Calibri" pitchFamily="34" charset="0"/>
                <a:cs typeface="Arial" charset="0"/>
              </a:rPr>
              <a:t>Спасибо за внимание!</a:t>
            </a:r>
          </a:p>
        </p:txBody>
      </p:sp>
      <p:pic>
        <p:nvPicPr>
          <p:cNvPr id="19458" name="Picture 7" descr="G:\Desktop\Презентации\Красивые картинки\ledok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1868488"/>
            <a:ext cx="374491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9" descr="\\KARYSHEV_IV\Users\Public\Documents\Приоритетные для реализации ГП типы судов\Трешник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844675"/>
            <a:ext cx="48291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Развитие арктического судоходства</a:t>
            </a:r>
            <a:endParaRPr lang="ru-RU" altLang="ru-RU" sz="1600">
              <a:solidFill>
                <a:srgbClr val="008587"/>
              </a:solidFill>
            </a:endParaRPr>
          </a:p>
        </p:txBody>
      </p:sp>
      <p:pic>
        <p:nvPicPr>
          <p:cNvPr id="10242" name="Picture 21" descr="В добрый путь, Владивосток 3"/>
          <p:cNvPicPr>
            <a:picLocks noChangeAspect="1" noChangeArrowheads="1"/>
          </p:cNvPicPr>
          <p:nvPr/>
        </p:nvPicPr>
        <p:blipFill>
          <a:blip r:embed="rId2"/>
          <a:srcRect b="5064"/>
          <a:stretch>
            <a:fillRect/>
          </a:stretch>
        </p:blipFill>
        <p:spPr bwMode="auto">
          <a:xfrm>
            <a:off x="107950" y="765175"/>
            <a:ext cx="31686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22"/>
          <p:cNvSpPr txBox="1">
            <a:spLocks noChangeArrowheads="1"/>
          </p:cNvSpPr>
          <p:nvPr/>
        </p:nvSpPr>
        <p:spPr bwMode="auto">
          <a:xfrm>
            <a:off x="107950" y="2492375"/>
            <a:ext cx="3168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Дизель-электрический ледокол</a:t>
            </a:r>
          </a:p>
          <a:p>
            <a:pPr algn="ctr"/>
            <a:r>
              <a:rPr lang="ru-RU" sz="1000" b="1"/>
              <a:t>«Владивосток» по проекту 21900М</a:t>
            </a:r>
          </a:p>
        </p:txBody>
      </p:sp>
      <p:pic>
        <p:nvPicPr>
          <p:cNvPr id="10244" name="Picture 8" descr="111374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997200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/>
          <a:srcRect l="3273" t="2663" r="5092" b="14803"/>
          <a:stretch>
            <a:fillRect/>
          </a:stretch>
        </p:blipFill>
        <p:spPr bwMode="auto">
          <a:xfrm>
            <a:off x="3492500" y="773113"/>
            <a:ext cx="5472113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22"/>
          <p:cNvSpPr txBox="1">
            <a:spLocks noChangeArrowheads="1"/>
          </p:cNvSpPr>
          <p:nvPr/>
        </p:nvSpPr>
        <p:spPr bwMode="auto">
          <a:xfrm>
            <a:off x="0" y="6165850"/>
            <a:ext cx="3348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Атомный ледокол «Арктика» мощностью 60 МВт по проекту 22220</a:t>
            </a:r>
          </a:p>
        </p:txBody>
      </p:sp>
      <p:sp>
        <p:nvSpPr>
          <p:cNvPr id="10247" name="Text Box 22"/>
          <p:cNvSpPr txBox="1">
            <a:spLocks noChangeArrowheads="1"/>
          </p:cNvSpPr>
          <p:nvPr/>
        </p:nvSpPr>
        <p:spPr bwMode="auto">
          <a:xfrm>
            <a:off x="3492500" y="3573463"/>
            <a:ext cx="5472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Проект 10150 атомного ледокола «Лидер» мощностью 120 МВт</a:t>
            </a:r>
          </a:p>
        </p:txBody>
      </p:sp>
      <p:pic>
        <p:nvPicPr>
          <p:cNvPr id="1024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3933825"/>
            <a:ext cx="54721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5589588"/>
            <a:ext cx="54721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 descr="c2RlbGFub3VuYXMucnUvdXBsb2Fkcy81LzAvNTAzMTQ5ODc1MDYwMF9vcmlnLmpwZWc_X19pZD05NTM2MQ=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9488" y="2276475"/>
            <a:ext cx="40259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5" descr="3W6A28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276475"/>
            <a:ext cx="12954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22"/>
          <p:cNvSpPr txBox="1">
            <a:spLocks noChangeArrowheads="1"/>
          </p:cNvSpPr>
          <p:nvPr/>
        </p:nvSpPr>
        <p:spPr bwMode="auto">
          <a:xfrm>
            <a:off x="4789488" y="4437063"/>
            <a:ext cx="4032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Электротехнический стенд Крыловского ГНЦ для испытаний элементов силового электрооборудования агрегатной мощностью до 40 МВт</a:t>
            </a:r>
          </a:p>
        </p:txBody>
      </p:sp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Развитие арктического судоходства</a:t>
            </a:r>
            <a:endParaRPr lang="ru-RU" altLang="ru-RU" sz="1600">
              <a:solidFill>
                <a:srgbClr val="008587"/>
              </a:solidFill>
            </a:endParaRPr>
          </a:p>
        </p:txBody>
      </p:sp>
      <p:pic>
        <p:nvPicPr>
          <p:cNvPr id="11269" name="Picture 20" descr="\\Blinkova-v\e\ДОКЛАДЫ ПРЕЗЕНТАЦИИ\2012\43_ГАЗПРОМ_МОСКВА_11\7_БЕЛЯШОВ\РАБОЧИЕ\Ледовый_бассей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1196975"/>
            <a:ext cx="3671887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14"/>
          <p:cNvSpPr txBox="1">
            <a:spLocks noChangeArrowheads="1"/>
          </p:cNvSpPr>
          <p:nvPr/>
        </p:nvSpPr>
        <p:spPr bwMode="auto">
          <a:xfrm>
            <a:off x="215900" y="4076700"/>
            <a:ext cx="417671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ct val="5000"/>
              </a:spcBef>
            </a:pPr>
            <a:r>
              <a:rPr lang="ru-RU" sz="1100" b="1">
                <a:ea typeface="Helvetica Neue"/>
                <a:cs typeface="Helvetica Neue"/>
                <a:sym typeface="Verdana" pitchFamily="34" charset="0"/>
              </a:rPr>
              <a:t>Моделируемые ледовые условия:</a:t>
            </a:r>
          </a:p>
          <a:p>
            <a:pPr>
              <a:lnSpc>
                <a:spcPct val="95000"/>
              </a:lnSpc>
              <a:spcBef>
                <a:spcPct val="5000"/>
              </a:spcBef>
            </a:pPr>
            <a:r>
              <a:rPr lang="ru-RU" sz="1100">
                <a:ea typeface="Helvetica Neue"/>
                <a:cs typeface="Helvetica Neue"/>
                <a:sym typeface="Verdana" pitchFamily="34" charset="0"/>
              </a:rPr>
              <a:t>•   Сплошной ровный лед</a:t>
            </a:r>
          </a:p>
          <a:p>
            <a:pPr>
              <a:lnSpc>
                <a:spcPct val="95000"/>
              </a:lnSpc>
              <a:spcBef>
                <a:spcPct val="5000"/>
              </a:spcBef>
            </a:pPr>
            <a:r>
              <a:rPr lang="ru-RU" sz="1100">
                <a:ea typeface="Helvetica Neue"/>
                <a:cs typeface="Helvetica Neue"/>
                <a:sym typeface="Verdana" pitchFamily="34" charset="0"/>
              </a:rPr>
              <a:t>•   Каналы за ледоколами и инженерными сооружениями</a:t>
            </a:r>
          </a:p>
          <a:p>
            <a:pPr>
              <a:lnSpc>
                <a:spcPct val="95000"/>
              </a:lnSpc>
              <a:spcBef>
                <a:spcPct val="5000"/>
              </a:spcBef>
            </a:pPr>
            <a:r>
              <a:rPr lang="ru-RU" sz="1100">
                <a:ea typeface="Helvetica Neue"/>
                <a:cs typeface="Helvetica Neue"/>
                <a:sym typeface="Verdana" pitchFamily="34" charset="0"/>
              </a:rPr>
              <a:t>•   Битый лед заданной сплоченности</a:t>
            </a:r>
          </a:p>
          <a:p>
            <a:pPr>
              <a:lnSpc>
                <a:spcPct val="95000"/>
              </a:lnSpc>
              <a:spcBef>
                <a:spcPct val="5000"/>
              </a:spcBef>
            </a:pPr>
            <a:r>
              <a:rPr lang="ru-RU" sz="1100">
                <a:ea typeface="Helvetica Neue"/>
                <a:cs typeface="Helvetica Neue"/>
                <a:sym typeface="Verdana" pitchFamily="34" charset="0"/>
              </a:rPr>
              <a:t>•   Торосистые образования с заданной толщиной консолидированного слоя, ориентированные под любым углом к вектору скорости движения модели</a:t>
            </a:r>
          </a:p>
          <a:p>
            <a:pPr>
              <a:lnSpc>
                <a:spcPct val="95000"/>
              </a:lnSpc>
              <a:spcBef>
                <a:spcPct val="5000"/>
              </a:spcBef>
            </a:pPr>
            <a:r>
              <a:rPr lang="ru-RU" sz="1100">
                <a:ea typeface="Helvetica Neue"/>
                <a:cs typeface="Helvetica Neue"/>
                <a:sym typeface="Verdana" pitchFamily="34" charset="0"/>
              </a:rPr>
              <a:t>•   Дрейфующие ледяные поля и торосы</a:t>
            </a:r>
          </a:p>
        </p:txBody>
      </p:sp>
      <p:pic>
        <p:nvPicPr>
          <p:cNvPr id="11271" name="Picture 7" descr="DSCN00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5445125"/>
            <a:ext cx="10795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5445125"/>
            <a:ext cx="15843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22"/>
          <p:cNvSpPr txBox="1">
            <a:spLocks noChangeArrowheads="1"/>
          </p:cNvSpPr>
          <p:nvPr/>
        </p:nvSpPr>
        <p:spPr bwMode="auto">
          <a:xfrm>
            <a:off x="287338" y="3644900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Ледовый опытовый бассейн Крыловского ГНЦ (размеры ледового поля – 80 х 10 м)</a:t>
            </a:r>
          </a:p>
        </p:txBody>
      </p:sp>
      <p:sp>
        <p:nvSpPr>
          <p:cNvPr id="11274" name="Text Box 22"/>
          <p:cNvSpPr txBox="1">
            <a:spLocks noChangeArrowheads="1"/>
          </p:cNvSpPr>
          <p:nvPr/>
        </p:nvSpPr>
        <p:spPr bwMode="auto">
          <a:xfrm>
            <a:off x="107950" y="692150"/>
            <a:ext cx="4067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</a:rPr>
              <a:t>Отработка обводов корпуса и движителей ледоколов и судов ледового плавания</a:t>
            </a:r>
          </a:p>
        </p:txBody>
      </p:sp>
      <p:sp>
        <p:nvSpPr>
          <p:cNvPr id="11275" name="Text Box 22"/>
          <p:cNvSpPr txBox="1">
            <a:spLocks noChangeArrowheads="1"/>
          </p:cNvSpPr>
          <p:nvPr/>
        </p:nvSpPr>
        <p:spPr bwMode="auto">
          <a:xfrm>
            <a:off x="4500563" y="692150"/>
            <a:ext cx="453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</a:rPr>
              <a:t>Разработка, испытания и комплексная поставка элементов системы электродвижения судна</a:t>
            </a:r>
          </a:p>
        </p:txBody>
      </p:sp>
      <p:pic>
        <p:nvPicPr>
          <p:cNvPr id="11276" name="Picture 2" descr="\\set0\СНИС-1\аудит -ЛЭЗ\ГЭД №1 №2 20151117_10283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1196975"/>
            <a:ext cx="1584325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463" y="4941888"/>
            <a:ext cx="21590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Text Box 22"/>
          <p:cNvSpPr txBox="1">
            <a:spLocks noChangeArrowheads="1"/>
          </p:cNvSpPr>
          <p:nvPr/>
        </p:nvSpPr>
        <p:spPr bwMode="auto">
          <a:xfrm>
            <a:off x="6840538" y="5300663"/>
            <a:ext cx="23034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tx2"/>
                </a:solidFill>
              </a:rPr>
              <a:t>Разработка ледовой электрической движительно-рулевой колонки</a:t>
            </a:r>
          </a:p>
        </p:txBody>
      </p:sp>
      <p:pic>
        <p:nvPicPr>
          <p:cNvPr id="11279" name="Рисунок 15" descr="ЕЕЕ агнл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7900" y="1196975"/>
            <a:ext cx="13684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3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5150" y="5445125"/>
            <a:ext cx="15573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Логистика морской деятельности в Арктической зоне</a:t>
            </a:r>
            <a:endParaRPr lang="ru-RU" altLang="ru-RU" sz="2000">
              <a:solidFill>
                <a:srgbClr val="008587"/>
              </a:solidFill>
            </a:endParaRPr>
          </a:p>
        </p:txBody>
      </p:sp>
      <p:pic>
        <p:nvPicPr>
          <p:cNvPr id="12290" name="Picture 2" descr="I:\УЧЕБНАЯ ПАПКА\_СТАТЬИ И КОНФЕРЕНЦИИ\2016.06 Междисциплинарный подход. Арктика - Экология и Экономика\Рисунки для статьи\Рисунок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36613"/>
            <a:ext cx="3384550" cy="21256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3708400" y="1412875"/>
            <a:ext cx="53276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Разработан универсальный программный комплекс, предназначенный для проектирования и анализа работы арктических</a:t>
            </a:r>
            <a:r>
              <a:rPr lang="ru-RU" sz="1400"/>
              <a:t> </a:t>
            </a:r>
            <a:r>
              <a:rPr lang="ru-RU" sz="1400" b="1"/>
              <a:t>морских транспортно-технологических систем с использованием комплексного имитационного моделирования</a:t>
            </a:r>
          </a:p>
        </p:txBody>
      </p:sp>
      <p:pic>
        <p:nvPicPr>
          <p:cNvPr id="12292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630738"/>
            <a:ext cx="33131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1" descr="\\Blinkova-v\e\ДОКЛАДЫ ПРЕЗЕНТАЦИИ\2012\43_ГАЗПРОМ_МОСКВА_11\7_БЕЛЯШОВ\РАБОЧИЕ\2012-11-09 17.12.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4581525"/>
            <a:ext cx="1511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Y:\ЛЕД-ПЛАТФОРМА\ОТЧЕТЫ\ЭТАП 4\СОИСПОЛНИТЕЛИ\Кронштадт\структурная схема ЛИС_RGB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2908300"/>
            <a:ext cx="4464050" cy="1709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179388" y="3068638"/>
            <a:ext cx="42132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b="1"/>
              <a:t>Создан опытный образец комплексной системы управления ледовой обстановкой – информационной системы мониторинга гидрометеорологической и ледовой обстановки в локальной зоне защищаемого объекта</a:t>
            </a: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4140200" y="5373688"/>
            <a:ext cx="475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ym typeface="Verdana" pitchFamily="34" charset="0"/>
              </a:rPr>
              <a:t>Создан тренажерный комплекс, обеспечивающий отработку взаимодействия судов и объектов морской техники при выполнении</a:t>
            </a:r>
            <a:r>
              <a:rPr lang="ru-RU" sz="1400">
                <a:sym typeface="Verdana" pitchFamily="34" charset="0"/>
              </a:rPr>
              <a:t> </a:t>
            </a:r>
            <a:r>
              <a:rPr lang="ru-RU" sz="1400" b="1">
                <a:sym typeface="Verdana" pitchFamily="34" charset="0"/>
              </a:rPr>
              <a:t>сложных и нетиповых технологических операций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Развитие научных исследований в Арктике</a:t>
            </a:r>
            <a:endParaRPr lang="ru-RU" altLang="ru-RU" sz="1600">
              <a:solidFill>
                <a:srgbClr val="008587"/>
              </a:solidFill>
            </a:endParaRPr>
          </a:p>
        </p:txBody>
      </p:sp>
      <p:pic>
        <p:nvPicPr>
          <p:cNvPr id="13314" name="Picture 5" descr="ОАО Адмиралтейские верфиприступило к ходовым испытания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36613"/>
            <a:ext cx="36004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/>
          </p:cNvSpPr>
          <p:nvPr/>
        </p:nvSpPr>
        <p:spPr bwMode="auto">
          <a:xfrm>
            <a:off x="4284663" y="2492375"/>
            <a:ext cx="453548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Большое научно-экспедиционное судно </a:t>
            </a:r>
            <a:r>
              <a:rPr lang="ru-RU" sz="1000" b="1">
                <a:sym typeface="Verdana" pitchFamily="34" charset="0"/>
              </a:rPr>
              <a:t>ледового класса </a:t>
            </a:r>
            <a:r>
              <a:rPr lang="en-US" sz="1000" b="1">
                <a:sym typeface="Verdana" pitchFamily="34" charset="0"/>
              </a:rPr>
              <a:t>Arc</a:t>
            </a:r>
            <a:r>
              <a:rPr lang="ru-RU" sz="1000" b="1">
                <a:sym typeface="Verdana" pitchFamily="34" charset="0"/>
              </a:rPr>
              <a:t>7</a:t>
            </a:r>
          </a:p>
        </p:txBody>
      </p:sp>
      <p:pic>
        <p:nvPicPr>
          <p:cNvPr id="13316" name="Рисунок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4675188"/>
            <a:ext cx="46085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Заголовок 1"/>
          <p:cNvSpPr>
            <a:spLocks/>
          </p:cNvSpPr>
          <p:nvPr/>
        </p:nvSpPr>
        <p:spPr bwMode="auto">
          <a:xfrm>
            <a:off x="4716463" y="6308725"/>
            <a:ext cx="39592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Морское многофункциональное НИС ледового класса </a:t>
            </a:r>
            <a:r>
              <a:rPr lang="en-US" sz="1000" b="1">
                <a:ea typeface="Helvetica Neue"/>
                <a:cs typeface="Helvetica Neue"/>
                <a:sym typeface="Verdana" pitchFamily="34" charset="0"/>
              </a:rPr>
              <a:t>Arc</a:t>
            </a: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6</a:t>
            </a:r>
          </a:p>
        </p:txBody>
      </p:sp>
      <p:pic>
        <p:nvPicPr>
          <p:cNvPr id="13318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716338"/>
            <a:ext cx="388778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Заголовок 1"/>
          <p:cNvSpPr>
            <a:spLocks/>
          </p:cNvSpPr>
          <p:nvPr/>
        </p:nvSpPr>
        <p:spPr bwMode="auto">
          <a:xfrm>
            <a:off x="107950" y="6165850"/>
            <a:ext cx="410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Дрейфующая научно-исследовательская платформа (начинается строительство в АО «Адмиралтейские верфи»)</a:t>
            </a:r>
            <a:endParaRPr lang="ru-RU" sz="1000" b="1">
              <a:sym typeface="Verdana" pitchFamily="34" charset="0"/>
            </a:endParaRP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250825" y="3213100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Научно-экспедиционное судно Росгидромета «Академик Трёшников» по проекту 22280</a:t>
            </a:r>
            <a:endParaRPr lang="ru-RU" sz="1000"/>
          </a:p>
        </p:txBody>
      </p:sp>
      <p:sp>
        <p:nvSpPr>
          <p:cNvPr id="13321" name="Заголовок 1"/>
          <p:cNvSpPr>
            <a:spLocks/>
          </p:cNvSpPr>
          <p:nvPr/>
        </p:nvSpPr>
        <p:spPr bwMode="auto">
          <a:xfrm>
            <a:off x="4859338" y="4292600"/>
            <a:ext cx="345757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Арктическое НИС ледового класса </a:t>
            </a:r>
            <a:r>
              <a:rPr lang="en-US" sz="1000" b="1">
                <a:ea typeface="Helvetica Neue"/>
                <a:cs typeface="Helvetica Neue"/>
                <a:sym typeface="Verdana" pitchFamily="34" charset="0"/>
              </a:rPr>
              <a:t>Arc</a:t>
            </a: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7</a:t>
            </a:r>
          </a:p>
        </p:txBody>
      </p:sp>
      <p:pic>
        <p:nvPicPr>
          <p:cNvPr id="13322" name="Рисунок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2852738"/>
            <a:ext cx="39592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9" descr="F:\НЭС-А\НЭС-А.jpg"/>
          <p:cNvPicPr>
            <a:picLocks noChangeAspect="1" noChangeArrowheads="1"/>
          </p:cNvPicPr>
          <p:nvPr/>
        </p:nvPicPr>
        <p:blipFill>
          <a:blip r:embed="rId6"/>
          <a:srcRect l="3345" t="28464" r="5711" b="31523"/>
          <a:stretch>
            <a:fillRect/>
          </a:stretch>
        </p:blipFill>
        <p:spPr bwMode="auto">
          <a:xfrm>
            <a:off x="4211638" y="836613"/>
            <a:ext cx="4681537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Освоение арктического шельфа</a:t>
            </a:r>
            <a:endParaRPr lang="ru-RU" altLang="ru-RU" sz="1600">
              <a:solidFill>
                <a:srgbClr val="008587"/>
              </a:solidFill>
            </a:endParaRPr>
          </a:p>
        </p:txBody>
      </p:sp>
      <p:pic>
        <p:nvPicPr>
          <p:cNvPr id="14338" name="Picture 4" descr="Завершена буксировка СПБУ Арктическая в Мурманск2"/>
          <p:cNvPicPr>
            <a:picLocks noChangeAspect="1" noChangeArrowheads="1"/>
          </p:cNvPicPr>
          <p:nvPr/>
        </p:nvPicPr>
        <p:blipFill>
          <a:blip r:embed="rId2"/>
          <a:srcRect t="13615" b="17896"/>
          <a:stretch>
            <a:fillRect/>
          </a:stretch>
        </p:blipFill>
        <p:spPr bwMode="auto">
          <a:xfrm>
            <a:off x="250825" y="2924175"/>
            <a:ext cx="2663825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Мир в объективе 19 август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6450" y="836613"/>
            <a:ext cx="25209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2" descr="Полярную звезду и Северное сияние достроили и испытали"/>
          <p:cNvPicPr>
            <a:picLocks noChangeAspect="1"/>
          </p:cNvPicPr>
          <p:nvPr/>
        </p:nvPicPr>
        <p:blipFill>
          <a:blip r:embed="rId4"/>
          <a:srcRect l="945" t="285" r="189" b="713"/>
          <a:stretch>
            <a:fillRect/>
          </a:stretch>
        </p:blipFill>
        <p:spPr bwMode="auto">
          <a:xfrm>
            <a:off x="250825" y="836613"/>
            <a:ext cx="2698750" cy="163353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07950" y="2492375"/>
            <a:ext cx="302418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000" b="1"/>
              <a:t>П</a:t>
            </a:r>
            <a:r>
              <a:rPr lang="ru-RU" sz="1000" b="1"/>
              <a:t>олупогружные плавучие буровые установки</a:t>
            </a:r>
            <a:r>
              <a:rPr lang="en-GB" sz="1000" b="1"/>
              <a:t> «Полярная  Звезда»  и  «Северное Сияние»</a:t>
            </a:r>
          </a:p>
        </p:txBody>
      </p:sp>
      <p:pic>
        <p:nvPicPr>
          <p:cNvPr id="14342" name="Picture 2" descr="\\Ergalieva-t\d\From CPRT\Disk_F\EXAMPLES_of_SHIPS&amp;OBJECTS\TERMINALS\Varandey\VARANDEY_DINKOV_ICE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862013"/>
            <a:ext cx="25193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20"/>
          <p:cNvSpPr txBox="1">
            <a:spLocks noChangeArrowheads="1"/>
          </p:cNvSpPr>
          <p:nvPr/>
        </p:nvSpPr>
        <p:spPr bwMode="auto">
          <a:xfrm>
            <a:off x="6227763" y="2492375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Стационарный морской ледостойкий отгрузочный причал «Варандей»</a:t>
            </a:r>
            <a:endParaRPr lang="ru-RU" sz="1000"/>
          </a:p>
        </p:txBody>
      </p:sp>
      <p:sp>
        <p:nvSpPr>
          <p:cNvPr id="14344" name="Text Box 20"/>
          <p:cNvSpPr txBox="1">
            <a:spLocks noChangeArrowheads="1"/>
          </p:cNvSpPr>
          <p:nvPr/>
        </p:nvSpPr>
        <p:spPr bwMode="auto">
          <a:xfrm>
            <a:off x="250825" y="4149725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Самоподъемная плавучая буровая установка «Арктическая»</a:t>
            </a:r>
            <a:endParaRPr lang="ru-RU" sz="1000"/>
          </a:p>
        </p:txBody>
      </p:sp>
      <p:sp>
        <p:nvSpPr>
          <p:cNvPr id="14345" name="Text Box 5"/>
          <p:cNvSpPr txBox="1">
            <a:spLocks noChangeArrowheads="1"/>
          </p:cNvSpPr>
          <p:nvPr/>
        </p:nvSpPr>
        <p:spPr bwMode="auto">
          <a:xfrm>
            <a:off x="3346450" y="2492375"/>
            <a:ext cx="252095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/>
              <a:t>Морская ледостойкая стационарная платформа «Приразломная</a:t>
            </a:r>
            <a:r>
              <a:rPr lang="en-GB" sz="1000" b="1"/>
              <a:t>»</a:t>
            </a:r>
          </a:p>
        </p:txBody>
      </p:sp>
      <p:sp>
        <p:nvSpPr>
          <p:cNvPr id="14346" name="Text Box 22"/>
          <p:cNvSpPr txBox="1">
            <a:spLocks noChangeArrowheads="1"/>
          </p:cNvSpPr>
          <p:nvPr/>
        </p:nvSpPr>
        <p:spPr bwMode="auto">
          <a:xfrm>
            <a:off x="3276600" y="6237288"/>
            <a:ext cx="25923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000" b="1">
                <a:ea typeface="Helvetica Neue"/>
                <a:cs typeface="Helvetica Neue"/>
                <a:sym typeface="Verdana" pitchFamily="34" charset="0"/>
              </a:rPr>
              <a:t>Буровое судно ледового класса </a:t>
            </a:r>
            <a:r>
              <a:rPr lang="en-US" altLang="ru-RU" sz="1000" b="1">
                <a:ea typeface="Helvetica Neue"/>
                <a:cs typeface="Helvetica Neue"/>
                <a:sym typeface="Verdana" pitchFamily="34" charset="0"/>
              </a:rPr>
              <a:t>Arc6</a:t>
            </a:r>
            <a:endParaRPr lang="ru-RU" altLang="ru-RU" sz="1000" b="1">
              <a:ea typeface="Helvetica Neue"/>
              <a:cs typeface="Helvetica Neue"/>
              <a:sym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1000" b="1">
                <a:ea typeface="Helvetica Neue"/>
                <a:cs typeface="Helvetica Neue"/>
                <a:sym typeface="Verdana" pitchFamily="34" charset="0"/>
              </a:rPr>
              <a:t>с турельным устройством</a:t>
            </a:r>
          </a:p>
        </p:txBody>
      </p:sp>
      <p:pic>
        <p:nvPicPr>
          <p:cNvPr id="14347" name="Picture 34" descr="Drill_v"/>
          <p:cNvPicPr>
            <a:picLocks noChangeAspect="1" noChangeArrowheads="1"/>
          </p:cNvPicPr>
          <p:nvPr/>
        </p:nvPicPr>
        <p:blipFill>
          <a:blip r:embed="rId6"/>
          <a:srcRect l="10335" r="6053"/>
          <a:stretch>
            <a:fillRect/>
          </a:stretch>
        </p:blipFill>
        <p:spPr bwMode="auto">
          <a:xfrm>
            <a:off x="3348038" y="4581525"/>
            <a:ext cx="24495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1" descr="Рис цвет к Обская_СПБУ"/>
          <p:cNvPicPr>
            <a:picLocks noChangeAspect="1" noChangeArrowheads="1"/>
          </p:cNvPicPr>
          <p:nvPr/>
        </p:nvPicPr>
        <p:blipFill>
          <a:blip r:embed="rId7"/>
          <a:srcRect l="5965" b="49152"/>
          <a:stretch>
            <a:fillRect/>
          </a:stretch>
        </p:blipFill>
        <p:spPr bwMode="auto">
          <a:xfrm>
            <a:off x="3636963" y="2924175"/>
            <a:ext cx="2016125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Заголовок 1"/>
          <p:cNvSpPr txBox="1">
            <a:spLocks/>
          </p:cNvSpPr>
          <p:nvPr/>
        </p:nvSpPr>
        <p:spPr bwMode="auto">
          <a:xfrm>
            <a:off x="3132138" y="4149725"/>
            <a:ext cx="28082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Мелкосидящая самоподъемная буровая установка для предельного мелководья</a:t>
            </a:r>
          </a:p>
        </p:txBody>
      </p:sp>
      <p:sp>
        <p:nvSpPr>
          <p:cNvPr id="14350" name="Прямоугольник 29"/>
          <p:cNvSpPr>
            <a:spLocks noChangeArrowheads="1"/>
          </p:cNvSpPr>
          <p:nvPr/>
        </p:nvSpPr>
        <p:spPr bwMode="auto">
          <a:xfrm>
            <a:off x="250825" y="6237288"/>
            <a:ext cx="2736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Морская</a:t>
            </a:r>
            <a:r>
              <a:rPr lang="en-US" sz="1000" b="1">
                <a:ea typeface="Helvetica Neue"/>
                <a:cs typeface="Helvetica Neue"/>
                <a:sym typeface="Verdana" pitchFamily="34" charset="0"/>
              </a:rPr>
              <a:t> </a:t>
            </a: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ледостойкая технологическая</a:t>
            </a:r>
            <a:r>
              <a:rPr lang="en-US" sz="1000" b="1">
                <a:ea typeface="Helvetica Neue"/>
                <a:cs typeface="Helvetica Neue"/>
                <a:sym typeface="Verdana" pitchFamily="34" charset="0"/>
              </a:rPr>
              <a:t> </a:t>
            </a: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платформа судового</a:t>
            </a:r>
            <a:r>
              <a:rPr lang="en-US" sz="1000" b="1">
                <a:ea typeface="Helvetica Neue"/>
                <a:cs typeface="Helvetica Neue"/>
                <a:sym typeface="Verdana" pitchFamily="34" charset="0"/>
              </a:rPr>
              <a:t> </a:t>
            </a: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типа</a:t>
            </a:r>
          </a:p>
        </p:txBody>
      </p:sp>
      <p:sp>
        <p:nvSpPr>
          <p:cNvPr id="14351" name="Прямоугольник 3"/>
          <p:cNvSpPr>
            <a:spLocks noChangeArrowheads="1"/>
          </p:cNvSpPr>
          <p:nvPr/>
        </p:nvSpPr>
        <p:spPr bwMode="auto">
          <a:xfrm>
            <a:off x="6084888" y="6237288"/>
            <a:ext cx="29511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000" b="1">
                <a:ea typeface="Helvetica Neue"/>
                <a:cs typeface="Helvetica Neue"/>
                <a:sym typeface="Verdana" pitchFamily="34" charset="0"/>
              </a:rPr>
              <a:t>Плавучая технологическая платформа СПГ</a:t>
            </a:r>
          </a:p>
        </p:txBody>
      </p:sp>
      <p:pic>
        <p:nvPicPr>
          <p:cNvPr id="1435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7763" y="3611563"/>
            <a:ext cx="2665412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6"/>
          <p:cNvPicPr>
            <a:picLocks noChangeAspect="1" noChangeArrowheads="1"/>
          </p:cNvPicPr>
          <p:nvPr/>
        </p:nvPicPr>
        <p:blipFill>
          <a:blip r:embed="rId9"/>
          <a:srcRect t="4007" b="13020"/>
          <a:stretch>
            <a:fillRect/>
          </a:stretch>
        </p:blipFill>
        <p:spPr bwMode="auto">
          <a:xfrm>
            <a:off x="323850" y="4581525"/>
            <a:ext cx="266541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Освоение арктического шельфа</a:t>
            </a:r>
            <a:endParaRPr lang="ru-RU" altLang="ru-RU" sz="2000">
              <a:solidFill>
                <a:srgbClr val="008587"/>
              </a:solidFill>
            </a:endParaRPr>
          </a:p>
        </p:txBody>
      </p:sp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6011863" y="2636838"/>
            <a:ext cx="30241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 Судно для укладки подводных трубопроводов диаметром до 1220 мм</a:t>
            </a:r>
          </a:p>
        </p:txBody>
      </p:sp>
      <p:pic>
        <p:nvPicPr>
          <p:cNvPr id="15363" name="Picture 61"/>
          <p:cNvPicPr>
            <a:picLocks noChangeAspect="1" noChangeArrowheads="1"/>
          </p:cNvPicPr>
          <p:nvPr/>
        </p:nvPicPr>
        <p:blipFill>
          <a:blip r:embed="rId2"/>
          <a:srcRect l="15338" r="10226" b="17116"/>
          <a:stretch>
            <a:fillRect/>
          </a:stretch>
        </p:blipFill>
        <p:spPr bwMode="auto">
          <a:xfrm>
            <a:off x="6011863" y="836613"/>
            <a:ext cx="3024187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38" descr="3"/>
          <p:cNvPicPr>
            <a:picLocks noChangeAspect="1" noChangeArrowheads="1"/>
          </p:cNvPicPr>
          <p:nvPr/>
        </p:nvPicPr>
        <p:blipFill>
          <a:blip r:embed="rId3"/>
          <a:srcRect l="7187" r="7700"/>
          <a:stretch>
            <a:fillRect/>
          </a:stretch>
        </p:blipFill>
        <p:spPr bwMode="auto">
          <a:xfrm>
            <a:off x="2916238" y="836613"/>
            <a:ext cx="2879725" cy="1779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5365" name="Заголовок 1"/>
          <p:cNvSpPr>
            <a:spLocks/>
          </p:cNvSpPr>
          <p:nvPr/>
        </p:nvSpPr>
        <p:spPr bwMode="auto">
          <a:xfrm>
            <a:off x="2916238" y="2636838"/>
            <a:ext cx="2879725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Судно обеспечения подводно-технических работ </a:t>
            </a:r>
            <a:r>
              <a:rPr lang="ru-RU" sz="1000" b="1">
                <a:sym typeface="Verdana" pitchFamily="34" charset="0"/>
              </a:rPr>
              <a:t>ледового класса </a:t>
            </a:r>
            <a:r>
              <a:rPr lang="en-US" sz="1000" b="1">
                <a:sym typeface="Verdana" pitchFamily="34" charset="0"/>
              </a:rPr>
              <a:t>Arc</a:t>
            </a:r>
            <a:r>
              <a:rPr lang="ru-RU" sz="1000" b="1">
                <a:sym typeface="Verdana" pitchFamily="34" charset="0"/>
              </a:rPr>
              <a:t>7 </a:t>
            </a:r>
          </a:p>
        </p:txBody>
      </p:sp>
      <p:pic>
        <p:nvPicPr>
          <p:cNvPr id="15366" name="Picture 16" descr="МСО_Ри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836613"/>
            <a:ext cx="2376488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Заголовок 1"/>
          <p:cNvSpPr>
            <a:spLocks/>
          </p:cNvSpPr>
          <p:nvPr/>
        </p:nvSpPr>
        <p:spPr bwMode="auto">
          <a:xfrm>
            <a:off x="323850" y="2636838"/>
            <a:ext cx="2376488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Многоцелевое судно обеспечения</a:t>
            </a:r>
            <a:endParaRPr lang="ru-RU" sz="1000" b="1">
              <a:sym typeface="Verdana" pitchFamily="34" charset="0"/>
            </a:endParaRP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141663"/>
            <a:ext cx="5761038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 Box 5"/>
          <p:cNvSpPr txBox="1">
            <a:spLocks noChangeArrowheads="1"/>
          </p:cNvSpPr>
          <p:nvPr/>
        </p:nvSpPr>
        <p:spPr bwMode="auto">
          <a:xfrm>
            <a:off x="6084888" y="6237288"/>
            <a:ext cx="24844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1">
                <a:ea typeface="Helvetica Neue"/>
                <a:cs typeface="Helvetica Neue"/>
                <a:sym typeface="Verdana" pitchFamily="34" charset="0"/>
              </a:rPr>
              <a:t>Подводные добычные комплексы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Экология и безопасность морской деятельности в Арктической зоне</a:t>
            </a:r>
            <a:endParaRPr lang="ru-RU" altLang="ru-RU" sz="2000">
              <a:solidFill>
                <a:srgbClr val="008587"/>
              </a:solidFill>
            </a:endParaRPr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555875" y="2565400"/>
            <a:ext cx="52578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Wingdings" pitchFamily="2" charset="2"/>
              <a:buChar char="§"/>
            </a:pPr>
            <a:r>
              <a:rPr lang="ru-RU" sz="1400" b="1"/>
              <a:t>Мобильная ветроэнергетическая станция с конструктивной защитой от негативных воздействий арктических гидрометеоусловий</a:t>
            </a:r>
          </a:p>
        </p:txBody>
      </p:sp>
      <p:pic>
        <p:nvPicPr>
          <p:cNvPr id="16387" name="Рисунок 7"/>
          <p:cNvPicPr>
            <a:picLocks noChangeAspect="1"/>
          </p:cNvPicPr>
          <p:nvPr/>
        </p:nvPicPr>
        <p:blipFill>
          <a:blip r:embed="rId2"/>
          <a:srcRect l="1450" t="8347" r="2161" b="5186"/>
          <a:stretch>
            <a:fillRect/>
          </a:stretch>
        </p:blipFill>
        <p:spPr bwMode="auto">
          <a:xfrm>
            <a:off x="6084888" y="836613"/>
            <a:ext cx="2860675" cy="1376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388" name="Picture 2" descr="I:\DISK_D\HLAM\1_KSRI\1_КАНЦЕЛЯРИЯ\2017\32_ГОЗ\РАБОЧИЕ\ТАРОВИК\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2349500"/>
            <a:ext cx="11525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3862388"/>
            <a:ext cx="2632075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179388" y="765175"/>
            <a:ext cx="4824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/>
              <a:t>Использование СПГ в качестве судового топлива</a:t>
            </a:r>
            <a:endParaRPr lang="ru-RU" sz="1400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179388" y="1557338"/>
            <a:ext cx="59055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/>
              <a:t>Энергетический блок мощностью 5-10 МВт на базе мобильной плавучей атомной станции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179388" y="1052513"/>
            <a:ext cx="59769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/>
              <a:t>Плавучая база комплексного энерго- и топливоснабжения удалённых объектов береговой и морской инфраструктуры</a:t>
            </a: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4284663" y="5373688"/>
            <a:ext cx="4859337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/>
              <a:t>Комплексная система судового автоматизированного контроля загрязнения акватории водного объекта</a:t>
            </a: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4356100" y="3284538"/>
            <a:ext cx="3529013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/>
              <a:t>Экспериментальные исследования поведения разлива нефти в ледовых условиях</a:t>
            </a:r>
          </a:p>
        </p:txBody>
      </p:sp>
      <p:sp>
        <p:nvSpPr>
          <p:cNvPr id="16395" name="Text Box 13"/>
          <p:cNvSpPr txBox="1">
            <a:spLocks noChangeArrowheads="1"/>
          </p:cNvSpPr>
          <p:nvPr/>
        </p:nvSpPr>
        <p:spPr bwMode="auto">
          <a:xfrm>
            <a:off x="4284663" y="6092825"/>
            <a:ext cx="48593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/>
              <a:t>Интегрированная система контроля экологических аварий в морях Арктики</a:t>
            </a:r>
          </a:p>
        </p:txBody>
      </p:sp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4211638" y="4005263"/>
            <a:ext cx="2089150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Wingdings" pitchFamily="2" charset="2"/>
              <a:buChar char="§"/>
            </a:pPr>
            <a:r>
              <a:rPr lang="ru-RU" sz="1400" b="1"/>
              <a:t>Судовая система сбора, переработки, сепарации и утилизации собранных нефтепродуктов</a:t>
            </a:r>
          </a:p>
        </p:txBody>
      </p:sp>
      <p:pic>
        <p:nvPicPr>
          <p:cNvPr id="16397" name="Рисунок 15" descr="DSC_4382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3357563"/>
            <a:ext cx="1065212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860800"/>
            <a:ext cx="40322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9" descr="D:\Work\Редакционно-издательская деятельность\Каталоги\24_СТРАНИЦЫ\PACKAGES_06_10_2016\24_str_new_SN Folder\Links\IMG_81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205038"/>
            <a:ext cx="165735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 Box 18"/>
          <p:cNvSpPr txBox="1">
            <a:spLocks noChangeArrowheads="1"/>
          </p:cNvSpPr>
          <p:nvPr/>
        </p:nvSpPr>
        <p:spPr bwMode="auto">
          <a:xfrm>
            <a:off x="1908175" y="2060575"/>
            <a:ext cx="417671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/>
              <a:t>Водородная энергетика для транспортных средств и береговых нужд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rgbClr val="008587"/>
                </a:solidFill>
              </a:rPr>
              <a:t>Экология и безопасность морской деятельности в Арктической зоне</a:t>
            </a:r>
            <a:endParaRPr lang="ru-RU" altLang="ru-RU" sz="2000">
              <a:solidFill>
                <a:srgbClr val="008587"/>
              </a:solidFill>
            </a:endParaRPr>
          </a:p>
        </p:txBody>
      </p:sp>
      <p:grpSp>
        <p:nvGrpSpPr>
          <p:cNvPr id="17410" name="Group 57"/>
          <p:cNvGrpSpPr>
            <a:grpSpLocks/>
          </p:cNvGrpSpPr>
          <p:nvPr/>
        </p:nvGrpSpPr>
        <p:grpSpPr bwMode="auto">
          <a:xfrm>
            <a:off x="179388" y="4076700"/>
            <a:ext cx="4427537" cy="2384425"/>
            <a:chOff x="0" y="1616"/>
            <a:chExt cx="3628" cy="1955"/>
          </a:xfrm>
        </p:grpSpPr>
        <p:pic>
          <p:nvPicPr>
            <p:cNvPr id="1741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2967"/>
              <a:ext cx="2994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418" name="Группа 11"/>
            <p:cNvGrpSpPr>
              <a:grpSpLocks/>
            </p:cNvGrpSpPr>
            <p:nvPr/>
          </p:nvGrpSpPr>
          <p:grpSpPr bwMode="auto">
            <a:xfrm>
              <a:off x="567" y="2341"/>
              <a:ext cx="2585" cy="635"/>
              <a:chOff x="899592" y="4163382"/>
              <a:chExt cx="4104456" cy="1008113"/>
            </a:xfrm>
          </p:grpSpPr>
          <p:grpSp>
            <p:nvGrpSpPr>
              <p:cNvPr id="17420" name="Группа 9"/>
              <p:cNvGrpSpPr>
                <a:grpSpLocks/>
              </p:cNvGrpSpPr>
              <p:nvPr/>
            </p:nvGrpSpPr>
            <p:grpSpPr bwMode="auto">
              <a:xfrm>
                <a:off x="4860032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6" name="Прямая соединительная линия 5"/>
                <p:cNvCxnSpPr/>
                <p:nvPr/>
              </p:nvCxnSpPr>
              <p:spPr>
                <a:xfrm>
                  <a:off x="5003887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>
                  <a:off x="4859306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1" name="Группа 43"/>
              <p:cNvGrpSpPr>
                <a:grpSpLocks/>
              </p:cNvGrpSpPr>
              <p:nvPr/>
            </p:nvGrpSpPr>
            <p:grpSpPr bwMode="auto">
              <a:xfrm>
                <a:off x="899592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45" name="Прямая соединительная линия 44"/>
                <p:cNvCxnSpPr/>
                <p:nvPr/>
              </p:nvCxnSpPr>
              <p:spPr>
                <a:xfrm>
                  <a:off x="5004866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единительная линия 45"/>
                <p:cNvCxnSpPr/>
                <p:nvPr/>
              </p:nvCxnSpPr>
              <p:spPr>
                <a:xfrm>
                  <a:off x="4860286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2" name="Группа 46"/>
              <p:cNvGrpSpPr>
                <a:grpSpLocks/>
              </p:cNvGrpSpPr>
              <p:nvPr/>
            </p:nvGrpSpPr>
            <p:grpSpPr bwMode="auto">
              <a:xfrm>
                <a:off x="1204241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48" name="Прямая соединительная линия 47"/>
                <p:cNvCxnSpPr/>
                <p:nvPr/>
              </p:nvCxnSpPr>
              <p:spPr>
                <a:xfrm>
                  <a:off x="5003837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Прямая соединительная линия 48"/>
                <p:cNvCxnSpPr/>
                <p:nvPr/>
              </p:nvCxnSpPr>
              <p:spPr>
                <a:xfrm>
                  <a:off x="4859257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3" name="Группа 49"/>
              <p:cNvGrpSpPr>
                <a:grpSpLocks/>
              </p:cNvGrpSpPr>
              <p:nvPr/>
            </p:nvGrpSpPr>
            <p:grpSpPr bwMode="auto">
              <a:xfrm>
                <a:off x="1508890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>
                  <a:off x="5004874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единительная линия 51"/>
                <p:cNvCxnSpPr/>
                <p:nvPr/>
              </p:nvCxnSpPr>
              <p:spPr>
                <a:xfrm>
                  <a:off x="4860294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4" name="Группа 52"/>
              <p:cNvGrpSpPr>
                <a:grpSpLocks/>
              </p:cNvGrpSpPr>
              <p:nvPr/>
            </p:nvGrpSpPr>
            <p:grpSpPr bwMode="auto">
              <a:xfrm>
                <a:off x="1813539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>
                <a:xfrm>
                  <a:off x="5003846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>
                <a:xfrm>
                  <a:off x="4859266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5" name="Группа 55"/>
              <p:cNvGrpSpPr>
                <a:grpSpLocks/>
              </p:cNvGrpSpPr>
              <p:nvPr/>
            </p:nvGrpSpPr>
            <p:grpSpPr bwMode="auto">
              <a:xfrm>
                <a:off x="2118188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>
                  <a:off x="5004883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>
                <a:xfrm>
                  <a:off x="4860303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6" name="Группа 58"/>
              <p:cNvGrpSpPr>
                <a:grpSpLocks/>
              </p:cNvGrpSpPr>
              <p:nvPr/>
            </p:nvGrpSpPr>
            <p:grpSpPr bwMode="auto">
              <a:xfrm>
                <a:off x="2422837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60" name="Прямая соединительная линия 59"/>
                <p:cNvCxnSpPr/>
                <p:nvPr/>
              </p:nvCxnSpPr>
              <p:spPr>
                <a:xfrm>
                  <a:off x="5003854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Прямая соединительная линия 60"/>
                <p:cNvCxnSpPr/>
                <p:nvPr/>
              </p:nvCxnSpPr>
              <p:spPr>
                <a:xfrm>
                  <a:off x="4859273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7" name="Группа 61"/>
              <p:cNvGrpSpPr>
                <a:grpSpLocks/>
              </p:cNvGrpSpPr>
              <p:nvPr/>
            </p:nvGrpSpPr>
            <p:grpSpPr bwMode="auto">
              <a:xfrm>
                <a:off x="2727486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63" name="Прямая соединительная линия 62"/>
                <p:cNvCxnSpPr/>
                <p:nvPr/>
              </p:nvCxnSpPr>
              <p:spPr>
                <a:xfrm>
                  <a:off x="5004891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единительная линия 63"/>
                <p:cNvCxnSpPr/>
                <p:nvPr/>
              </p:nvCxnSpPr>
              <p:spPr>
                <a:xfrm>
                  <a:off x="4860310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8" name="Группа 64"/>
              <p:cNvGrpSpPr>
                <a:grpSpLocks/>
              </p:cNvGrpSpPr>
              <p:nvPr/>
            </p:nvGrpSpPr>
            <p:grpSpPr bwMode="auto">
              <a:xfrm>
                <a:off x="3032135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66" name="Прямая соединительная линия 65"/>
                <p:cNvCxnSpPr/>
                <p:nvPr/>
              </p:nvCxnSpPr>
              <p:spPr>
                <a:xfrm>
                  <a:off x="5003863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Прямая соединительная линия 66"/>
                <p:cNvCxnSpPr/>
                <p:nvPr/>
              </p:nvCxnSpPr>
              <p:spPr>
                <a:xfrm>
                  <a:off x="4859283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29" name="Группа 67"/>
              <p:cNvGrpSpPr>
                <a:grpSpLocks/>
              </p:cNvGrpSpPr>
              <p:nvPr/>
            </p:nvGrpSpPr>
            <p:grpSpPr bwMode="auto">
              <a:xfrm>
                <a:off x="3336784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69" name="Прямая соединительная линия 68"/>
                <p:cNvCxnSpPr/>
                <p:nvPr/>
              </p:nvCxnSpPr>
              <p:spPr>
                <a:xfrm>
                  <a:off x="5004901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Прямая соединительная линия 69"/>
                <p:cNvCxnSpPr/>
                <p:nvPr/>
              </p:nvCxnSpPr>
              <p:spPr>
                <a:xfrm>
                  <a:off x="4860321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30" name="Группа 70"/>
              <p:cNvGrpSpPr>
                <a:grpSpLocks/>
              </p:cNvGrpSpPr>
              <p:nvPr/>
            </p:nvGrpSpPr>
            <p:grpSpPr bwMode="auto">
              <a:xfrm>
                <a:off x="3641433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72" name="Прямая соединительная линия 71"/>
                <p:cNvCxnSpPr/>
                <p:nvPr/>
              </p:nvCxnSpPr>
              <p:spPr>
                <a:xfrm>
                  <a:off x="5003872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Прямая соединительная линия 72"/>
                <p:cNvCxnSpPr/>
                <p:nvPr/>
              </p:nvCxnSpPr>
              <p:spPr>
                <a:xfrm>
                  <a:off x="4859292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31" name="Группа 73"/>
              <p:cNvGrpSpPr>
                <a:grpSpLocks/>
              </p:cNvGrpSpPr>
              <p:nvPr/>
            </p:nvGrpSpPr>
            <p:grpSpPr bwMode="auto">
              <a:xfrm>
                <a:off x="3946082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75" name="Прямая соединительная линия 74"/>
                <p:cNvCxnSpPr/>
                <p:nvPr/>
              </p:nvCxnSpPr>
              <p:spPr>
                <a:xfrm>
                  <a:off x="5004909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Прямая соединительная линия 75"/>
                <p:cNvCxnSpPr/>
                <p:nvPr/>
              </p:nvCxnSpPr>
              <p:spPr>
                <a:xfrm>
                  <a:off x="4860329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32" name="Группа 76"/>
              <p:cNvGrpSpPr>
                <a:grpSpLocks/>
              </p:cNvGrpSpPr>
              <p:nvPr/>
            </p:nvGrpSpPr>
            <p:grpSpPr bwMode="auto">
              <a:xfrm>
                <a:off x="4250731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78" name="Прямая соединительная линия 77"/>
                <p:cNvCxnSpPr/>
                <p:nvPr/>
              </p:nvCxnSpPr>
              <p:spPr>
                <a:xfrm>
                  <a:off x="5003881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Прямая соединительная линия 78"/>
                <p:cNvCxnSpPr/>
                <p:nvPr/>
              </p:nvCxnSpPr>
              <p:spPr>
                <a:xfrm>
                  <a:off x="4859301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33" name="Группа 79"/>
              <p:cNvGrpSpPr>
                <a:grpSpLocks/>
              </p:cNvGrpSpPr>
              <p:nvPr/>
            </p:nvGrpSpPr>
            <p:grpSpPr bwMode="auto">
              <a:xfrm>
                <a:off x="4555380" y="4163382"/>
                <a:ext cx="144016" cy="1008113"/>
                <a:chOff x="4860032" y="4163382"/>
                <a:chExt cx="144016" cy="1008113"/>
              </a:xfrm>
            </p:grpSpPr>
            <p:cxnSp>
              <p:nvCxnSpPr>
                <p:cNvPr id="81" name="Прямая соединительная линия 80"/>
                <p:cNvCxnSpPr/>
                <p:nvPr/>
              </p:nvCxnSpPr>
              <p:spPr>
                <a:xfrm>
                  <a:off x="5004918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Прямая соединительная линия 81"/>
                <p:cNvCxnSpPr/>
                <p:nvPr/>
              </p:nvCxnSpPr>
              <p:spPr>
                <a:xfrm>
                  <a:off x="4860338" y="4163366"/>
                  <a:ext cx="0" cy="10083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7419" name="Рисунок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616"/>
              <a:ext cx="3628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1" name="Прямоугольник 6"/>
          <p:cNvSpPr>
            <a:spLocks noChangeArrowheads="1"/>
          </p:cNvSpPr>
          <p:nvPr/>
        </p:nvSpPr>
        <p:spPr bwMode="auto">
          <a:xfrm>
            <a:off x="755650" y="692150"/>
            <a:ext cx="7494588" cy="6477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Реабилитация арктических акваторий от ядерно- и радиационноопасных затопленных и затонувших объектов</a:t>
            </a:r>
            <a:endParaRPr lang="ru-RU" sz="3200">
              <a:solidFill>
                <a:schemeClr val="accent1"/>
              </a:solidFill>
            </a:endParaRPr>
          </a:p>
        </p:txBody>
      </p:sp>
      <p:pic>
        <p:nvPicPr>
          <p:cNvPr id="17412" name="Picture 59"/>
          <p:cNvPicPr>
            <a:picLocks noChangeAspect="1" noChangeArrowheads="1"/>
          </p:cNvPicPr>
          <p:nvPr/>
        </p:nvPicPr>
        <p:blipFill>
          <a:blip r:embed="rId4"/>
          <a:srcRect l="14705" t="17003" r="63237" b="20259"/>
          <a:stretch>
            <a:fillRect/>
          </a:stretch>
        </p:blipFill>
        <p:spPr bwMode="auto">
          <a:xfrm>
            <a:off x="539750" y="1341438"/>
            <a:ext cx="33131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463" y="4437063"/>
            <a:ext cx="20891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4705350"/>
            <a:ext cx="2005012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62"/>
          <p:cNvSpPr txBox="1">
            <a:spLocks noChangeArrowheads="1"/>
          </p:cNvSpPr>
          <p:nvPr/>
        </p:nvSpPr>
        <p:spPr bwMode="auto">
          <a:xfrm>
            <a:off x="4284663" y="1341438"/>
            <a:ext cx="460851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Разработана комплексная технология и технические средств для поиска, идентификации, подъема и передачи на утилизацию затопленных и затонувших ядерно- и радиационноопасных объектов, проект 23570 универсального средства подъема, включая модуль грузозахватного устройства</a:t>
            </a:r>
          </a:p>
        </p:txBody>
      </p:sp>
      <p:sp>
        <p:nvSpPr>
          <p:cNvPr id="17416" name="Text Box 63"/>
          <p:cNvSpPr txBox="1">
            <a:spLocks noChangeArrowheads="1"/>
          </p:cNvSpPr>
          <p:nvPr/>
        </p:nvSpPr>
        <p:spPr bwMode="auto">
          <a:xfrm>
            <a:off x="4284663" y="2924175"/>
            <a:ext cx="46085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>
                <a:solidFill>
                  <a:srgbClr val="B72D1F"/>
                </a:solidFill>
              </a:rPr>
              <a:t>Финансирование обследования в обеспечение подъема АПЛ «К-27» в 2021 году предусмотрено ГП «Социально-экономическое развитие Арктической зоны Российской Федерации» 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Оформление по умолчанию">
  <a:themeElements>
    <a:clrScheme name="КГНЦ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00B1B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20146</TotalTime>
  <Words>644</Words>
  <Application>Microsoft Office PowerPoint</Application>
  <PresentationFormat>Экран (4:3)</PresentationFormat>
  <Paragraphs>71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1_Оформление по умолчанию</vt:lpstr>
      <vt:lpstr>Актуальные наукоемкие морские арктические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ksrc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Крестьянцев Андрей</dc:creator>
  <cp:lastModifiedBy>Зайцев Андрей Алексеевич</cp:lastModifiedBy>
  <cp:revision>1011</cp:revision>
  <cp:lastPrinted>2015-08-07T11:28:36Z</cp:lastPrinted>
  <dcterms:created xsi:type="dcterms:W3CDTF">2013-07-14T17:39:47Z</dcterms:created>
  <dcterms:modified xsi:type="dcterms:W3CDTF">2018-06-20T08:14:54Z</dcterms:modified>
</cp:coreProperties>
</file>