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259" r:id="rId4"/>
    <p:sldId id="281" r:id="rId5"/>
    <p:sldId id="272" r:id="rId6"/>
    <p:sldId id="283" r:id="rId7"/>
    <p:sldId id="266" r:id="rId8"/>
    <p:sldId id="280" r:id="rId9"/>
    <p:sldId id="278" r:id="rId10"/>
    <p:sldId id="268" r:id="rId11"/>
    <p:sldId id="260" r:id="rId12"/>
    <p:sldId id="277" r:id="rId13"/>
    <p:sldId id="285" r:id="rId14"/>
    <p:sldId id="286" r:id="rId15"/>
    <p:sldId id="276" r:id="rId16"/>
    <p:sldId id="269" r:id="rId17"/>
    <p:sldId id="274" r:id="rId18"/>
    <p:sldId id="275" r:id="rId19"/>
    <p:sldId id="279" r:id="rId20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34" y="-33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D3EB-410E-4053-BB0D-125E1CF2CDF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D8A23-2127-4A67-A4B1-F78C0D594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76E7-E698-4D49-9EB2-BBCB12B5A8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E7F1-F155-4D8E-8032-C65FBADDD9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E7F1-F155-4D8E-8032-C65FBADDD92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3CF5-976A-4D7B-88D4-7260825D9A6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3CF5-976A-4D7B-88D4-7260825D9A6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3CF5-976A-4D7B-88D4-7260825D9A6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3CF5-976A-4D7B-88D4-7260825D9A6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D8A23-2127-4A67-A4B1-F78C0D59455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130427"/>
            <a:ext cx="918114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7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7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9" y="273052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8643" y="2430845"/>
            <a:ext cx="9429815" cy="15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96" tIns="50449" rIns="100896" bIns="5044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/>
                </a:solidFill>
              </a:rPr>
              <a:t>Развитие методологии Всемирного Банка моделирования и регулирования макроэкономических дисбалансов для стран ЕАЭС</a:t>
            </a:r>
            <a:endParaRPr lang="ru-RU" sz="3200" b="1" dirty="0" smtClean="0">
              <a:solidFill>
                <a:schemeClr val="tx2"/>
              </a:solidFill>
              <a:latin typeface="Book Antiqua" pitchFamily="18" charset="0"/>
              <a:ea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53196" y="4643446"/>
            <a:ext cx="11054546" cy="18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96" tIns="50449" rIns="100896" bIns="50449" numCol="1" anchor="ctr" anchorCtr="0" compatLnSpc="1">
            <a:prstTxWarp prst="textNoShape">
              <a:avLst/>
            </a:prstTxWarp>
            <a:spAutoFit/>
          </a:bodyPr>
          <a:lstStyle/>
          <a:p>
            <a:pPr marL="497476" defTabSz="1008966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Дедков  Сергей  Маратович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заместитель  директора  Центра  системного  анализа  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и  стратегических исследований  НАН Беларуси, 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к.э.н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.,  доцент</a:t>
            </a:r>
          </a:p>
          <a:p>
            <a:pPr marL="497476" defTabSz="1008966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Турко</a:t>
            </a:r>
            <a:r>
              <a:rPr lang="ru-RU" sz="2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 Владимир  Александрович 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научный сотрудник</a:t>
            </a:r>
          </a:p>
        </p:txBody>
      </p:sp>
      <p:pic>
        <p:nvPicPr>
          <p:cNvPr id="3076" name="Picture 4" descr="C:\Documents and Settings\Администратор\Рабочий стол\Конференция Центра\CSASR_logo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62" y="308004"/>
            <a:ext cx="3429024" cy="166663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27000" h="127000" prst="angle"/>
            <a:bevelB w="127000" h="127000"/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7506" y="4500570"/>
            <a:ext cx="10210723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714380"/>
            <a:ext cx="9501254" cy="6215082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outerShdw blurRad="1524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  <a:ex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7205" y="48260"/>
            <a:ext cx="942981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Диспропорции многоотраслевого комплекса Беларуси в 2018 г,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(общий показатель разбалансированности системы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31,8%)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857232"/>
            <a:ext cx="9215502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7206" y="71414"/>
            <a:ext cx="91440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sz="2200" dirty="0" smtClean="0"/>
              <a:t>Матрицы инвестиционно-финансовых потоков секторов экономики </a:t>
            </a:r>
          </a:p>
          <a:p>
            <a:pPr algn="ctr"/>
            <a:r>
              <a:rPr lang="be-BY" dirty="0" smtClean="0"/>
              <a:t>201</a:t>
            </a:r>
            <a:r>
              <a:rPr lang="ru-RU" dirty="0" smtClean="0"/>
              <a:t>7-2018</a:t>
            </a:r>
            <a:r>
              <a:rPr lang="be-BY" dirty="0" smtClean="0"/>
              <a:t> гг., млн. бел. руб.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7205" y="3286124"/>
            <a:ext cx="921550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857232"/>
            <a:ext cx="9215502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7206" y="71414"/>
            <a:ext cx="91440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sz="2200" dirty="0" smtClean="0"/>
              <a:t>Матрицы инвестиционно-финансовых потоков секторов экономики </a:t>
            </a:r>
          </a:p>
          <a:p>
            <a:pPr algn="ctr"/>
            <a:r>
              <a:rPr lang="be-BY" dirty="0" smtClean="0"/>
              <a:t>201</a:t>
            </a:r>
            <a:r>
              <a:rPr lang="ru-RU" dirty="0" smtClean="0"/>
              <a:t>7-2018</a:t>
            </a:r>
            <a:r>
              <a:rPr lang="be-BY" dirty="0" smtClean="0"/>
              <a:t> гг., млн. бел. руб.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7205" y="3286124"/>
            <a:ext cx="921550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43353" y="1428736"/>
            <a:ext cx="857256" cy="571504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472245" y="2786058"/>
            <a:ext cx="157163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01071" y="3786190"/>
            <a:ext cx="157163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857232"/>
            <a:ext cx="9215502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7206" y="71414"/>
            <a:ext cx="914406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sz="2200" dirty="0" smtClean="0"/>
              <a:t>Матрицы инвестиционно-финансовых потоков секторов экономики </a:t>
            </a:r>
          </a:p>
          <a:p>
            <a:pPr algn="ctr"/>
            <a:r>
              <a:rPr lang="be-BY" dirty="0" smtClean="0"/>
              <a:t>201</a:t>
            </a:r>
            <a:r>
              <a:rPr lang="ru-RU" dirty="0" smtClean="0"/>
              <a:t>7-2018</a:t>
            </a:r>
            <a:r>
              <a:rPr lang="be-BY" dirty="0" smtClean="0"/>
              <a:t> гг., млн. бел. руб.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7205" y="3286124"/>
            <a:ext cx="921550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43353" y="1428736"/>
            <a:ext cx="857256" cy="571504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472245" y="2786058"/>
            <a:ext cx="157163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01071" y="3786190"/>
            <a:ext cx="157163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00807" y="5357826"/>
            <a:ext cx="157163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85" y="549787"/>
            <a:ext cx="8215370" cy="6236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88577" y="0"/>
            <a:ext cx="54267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e-BY" sz="2400" b="1" dirty="0" smtClean="0"/>
              <a:t>Выбор макроэкономической политики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1956" y="760109"/>
            <a:ext cx="10082255" cy="5967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453" y="285728"/>
            <a:ext cx="100727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e-BY" b="1" dirty="0" smtClean="0"/>
              <a:t>СЦЕНАРНЫЙ ПРОГНОЗ СБАЛАНСИРОВАННОСТИ ЭКОНОМИЧЕСКИХ ПОКАЗАТЕЛЕЙ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1454" y="1000109"/>
          <a:ext cx="10023862" cy="54631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96556"/>
                <a:gridCol w="979196"/>
                <a:gridCol w="979196"/>
                <a:gridCol w="979196"/>
                <a:gridCol w="979196"/>
                <a:gridCol w="909254"/>
                <a:gridCol w="1001268"/>
              </a:tblGrid>
              <a:tr h="37505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/>
                        <a:t>Показатель</a:t>
                      </a:r>
                      <a:endParaRPr lang="ru-RU" sz="22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/>
                        <a:t>2018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/>
                        <a:t>2019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/>
                        <a:t>2020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/>
                        <a:t>СЭР 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/>
                        <a:t>Оптим</a:t>
                      </a:r>
                      <a:r>
                        <a:rPr lang="ru-RU" sz="2000" b="0" dirty="0"/>
                        <a:t>.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/>
                        <a:t>СЭР 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/>
                        <a:t>Оптим</a:t>
                      </a:r>
                      <a:r>
                        <a:rPr lang="ru-RU" sz="2000" b="0" dirty="0" smtClean="0"/>
                        <a:t>.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/>
                        <a:t>СЭР 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/>
                        <a:t>Оптим</a:t>
                      </a:r>
                      <a:r>
                        <a:rPr lang="ru-RU" sz="2000" b="0" dirty="0" smtClean="0"/>
                        <a:t>.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5114">
                <a:tc>
                  <a:txBody>
                    <a:bodyPr/>
                    <a:lstStyle/>
                    <a:p>
                      <a:pPr marL="0" indent="176213"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/>
                        <a:t>Показатель </a:t>
                      </a:r>
                      <a:r>
                        <a:rPr lang="ru-RU" sz="2200" b="1" dirty="0" smtClean="0"/>
                        <a:t>разбалансированности экономики,  %</a:t>
                      </a:r>
                    </a:p>
                    <a:p>
                      <a:pPr marL="0" indent="1762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ru-RU" sz="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31,8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29,8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28,8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27,1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26,1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24,6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0099">
                <a:tc>
                  <a:txBody>
                    <a:bodyPr/>
                    <a:lstStyle/>
                    <a:p>
                      <a:pPr marL="0" indent="176213"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 smtClean="0"/>
                    </a:p>
                    <a:p>
                      <a:pPr marL="0" indent="176213" algn="l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0" dirty="0" smtClean="0"/>
                        <a:t>Средняя </a:t>
                      </a:r>
                      <a:r>
                        <a:rPr lang="ru-RU" sz="2200" b="0" dirty="0"/>
                        <a:t>заработная </a:t>
                      </a:r>
                      <a:r>
                        <a:rPr lang="ru-RU" sz="2200" b="0" dirty="0" smtClean="0"/>
                        <a:t>плата (без ФСЗН),  долл</a:t>
                      </a:r>
                      <a:r>
                        <a:rPr lang="ru-RU" sz="2200" b="0" dirty="0"/>
                        <a:t>. в месяц </a:t>
                      </a:r>
                      <a:endParaRPr lang="ru-RU" sz="2200" b="0" dirty="0" smtClean="0"/>
                    </a:p>
                    <a:p>
                      <a:pPr marL="0" indent="176213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/>
                        <a:t>306,1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312,7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365,7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373,4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437,2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446,2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0099">
                <a:tc>
                  <a:txBody>
                    <a:bodyPr/>
                    <a:lstStyle/>
                    <a:p>
                      <a:pPr marL="0" indent="1762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0" dirty="0"/>
                        <a:t>Доходы </a:t>
                      </a:r>
                      <a:r>
                        <a:rPr lang="ru-RU" sz="2200" b="0" dirty="0" smtClean="0"/>
                        <a:t>сектора государственного управления, </a:t>
                      </a:r>
                      <a:r>
                        <a:rPr lang="ru-RU" sz="2200" b="0" dirty="0" err="1"/>
                        <a:t>млрд</a:t>
                      </a:r>
                      <a:r>
                        <a:rPr lang="ru-RU" sz="2200" b="0" dirty="0"/>
                        <a:t> долл.</a:t>
                      </a:r>
                      <a:endParaRPr lang="ru-RU" sz="22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/>
                        <a:t>24,5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28,2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32,8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35,2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40,5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/>
                        <a:t>43,3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25149">
                <a:tc>
                  <a:txBody>
                    <a:bodyPr/>
                    <a:lstStyle/>
                    <a:p>
                      <a:pPr marL="0" indent="1762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0" dirty="0" smtClean="0"/>
                        <a:t>ВВП, </a:t>
                      </a:r>
                      <a:r>
                        <a:rPr lang="ru-RU" sz="2200" b="0" dirty="0" err="1"/>
                        <a:t>млрд</a:t>
                      </a:r>
                      <a:r>
                        <a:rPr lang="ru-RU" sz="2200" b="0" dirty="0"/>
                        <a:t> долл.</a:t>
                      </a:r>
                      <a:endParaRPr lang="ru-RU" sz="22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/>
                        <a:t>57,4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ea typeface="Times New Roman"/>
                        </a:rPr>
                        <a:t>58,8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/>
                        <a:t>71,3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72,8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87,6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89,2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453" y="285728"/>
            <a:ext cx="100727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e-BY" b="1" dirty="0" smtClean="0"/>
              <a:t>СЦЕНАРНЫЙ ПРОГНОЗ СБАЛАНСИРОВАННОСТИ ЭКОНОМИЧЕСКИХ ПОКАЗАТЕЛЕЙ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ork\лого нанб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9633" y="285729"/>
            <a:ext cx="17285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39" y="1927728"/>
            <a:ext cx="2286016" cy="334862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3" descr="C:\Documents and Settings\Администратор\Рабочий стол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717" y="1919707"/>
            <a:ext cx="2286016" cy="33666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sharpenSoften amount="41000"/>
                    </a14:imgEffect>
                    <a14:imgEffect>
                      <a14:colorTemperature colorTemp="7619"/>
                    </a14:imgEffect>
                    <a14:imgEffect>
                      <a14:saturation sat="221000"/>
                    </a14:imgEffect>
                    <a14:imgEffect>
                      <a14:brightnessContrast bright="-5000" contras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2829" y="1953507"/>
            <a:ext cx="2162358" cy="31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7139" y="5373014"/>
            <a:ext cx="10373632" cy="1270279"/>
          </a:xfrm>
          <a:prstGeom prst="rect">
            <a:avLst/>
          </a:prstGeom>
        </p:spPr>
        <p:txBody>
          <a:bodyPr wrap="square" lIns="114995" tIns="57497" rIns="114995" bIns="57497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Беларусь </a:t>
            </a:r>
            <a:r>
              <a:rPr lang="ru-RU" sz="2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обретет новое качество роста </a:t>
            </a:r>
            <a:endParaRPr lang="ru-RU" sz="25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</a:t>
            </a:r>
            <a:r>
              <a:rPr lang="ru-RU" sz="2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выйдет на мировой </a:t>
            </a:r>
            <a:r>
              <a:rPr lang="ru-RU" sz="2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уровень конкурентоспособности </a:t>
            </a:r>
            <a:r>
              <a:rPr lang="ru-RU" sz="2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основе </a:t>
            </a:r>
            <a:r>
              <a:rPr lang="ru-RU" sz="2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интеллектуализации </a:t>
            </a:r>
            <a:r>
              <a:rPr lang="ru-RU" sz="2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</a:t>
            </a:r>
            <a:r>
              <a:rPr lang="ru-RU" sz="25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2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производств </a:t>
            </a:r>
            <a:endParaRPr lang="ru-RU" sz="25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3775" y="2000240"/>
            <a:ext cx="3300436" cy="3024606"/>
          </a:xfrm>
          <a:prstGeom prst="rect">
            <a:avLst/>
          </a:prstGeom>
        </p:spPr>
        <p:txBody>
          <a:bodyPr wrap="square" lIns="114995" tIns="57497" rIns="114995" bIns="57497">
            <a:spAutoFit/>
          </a:bodyPr>
          <a:lstStyle/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«Реализация </a:t>
            </a:r>
            <a:r>
              <a:rPr lang="ru-RU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Стратегии</a:t>
            </a:r>
            <a:r>
              <a:rPr lang="ru-RU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позволит </a:t>
            </a:r>
            <a:r>
              <a:rPr lang="ru-RU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сформировать </a:t>
            </a:r>
            <a:r>
              <a:rPr lang="ru-RU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интеллектуальную экономику</a:t>
            </a:r>
            <a:r>
              <a:rPr lang="ru-RU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основанную на знаниях, драйвером которой станут современные </a:t>
            </a:r>
            <a:r>
              <a:rPr lang="ru-RU" sz="2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технологии»</a:t>
            </a:r>
            <a:endParaRPr lang="ru-RU" sz="21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C:\Documents and Settings\Администратор\Рабочий стол\Конференция Центра\CSASR_logo_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791" y="512981"/>
            <a:ext cx="2178085" cy="10586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27000" h="127000" prst="angle"/>
            <a:bevelB w="127000" h="127000"/>
          </a:sp3d>
        </p:spPr>
      </p:pic>
      <p:pic>
        <p:nvPicPr>
          <p:cNvPr id="15" name="Picture 6" descr="sm"/>
          <p:cNvPicPr>
            <a:picLocks noChangeAspect="1" noChangeArrowheads="1" noCrop="1"/>
          </p:cNvPicPr>
          <p:nvPr/>
        </p:nvPicPr>
        <p:blipFill>
          <a:blip r:embed="rId8" cstate="print">
            <a:lum bright="1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9" y="428604"/>
            <a:ext cx="1443047" cy="936443"/>
          </a:xfrm>
          <a:prstGeom prst="rect">
            <a:avLst/>
          </a:prstGeom>
          <a:noFill/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85820" y="2730955"/>
            <a:ext cx="8458259" cy="8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96" tIns="50449" rIns="100896" bIns="5044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 за  внимание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37506" y="4429132"/>
            <a:ext cx="10210723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53196" y="4643446"/>
            <a:ext cx="11054546" cy="18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96" tIns="50449" rIns="100896" bIns="50449" numCol="1" anchor="ctr" anchorCtr="0" compatLnSpc="1">
            <a:prstTxWarp prst="textNoShape">
              <a:avLst/>
            </a:prstTxWarp>
            <a:spAutoFit/>
          </a:bodyPr>
          <a:lstStyle/>
          <a:p>
            <a:pPr marL="497476" defTabSz="1008966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Дедков  Сергей  Маратович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заместитель  директора  Центра  системного  анализа  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и  стратегических исследований  НАН Беларуси, 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к.э.н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.,  доцент</a:t>
            </a:r>
          </a:p>
          <a:p>
            <a:pPr marL="497476" defTabSz="1008966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Турко</a:t>
            </a:r>
            <a:r>
              <a:rPr lang="ru-RU" sz="2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 Владимир  Александрович </a:t>
            </a:r>
          </a:p>
          <a:p>
            <a:pPr marL="497476" defTabSz="10089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научный сотрудник</a:t>
            </a:r>
          </a:p>
        </p:txBody>
      </p:sp>
      <p:pic>
        <p:nvPicPr>
          <p:cNvPr id="11" name="Picture 3" descr="E:\work\лого нанб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9633" y="285729"/>
            <a:ext cx="17285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sm"/>
          <p:cNvPicPr>
            <a:picLocks noChangeAspect="1" noChangeArrowheads="1" noCrop="1"/>
          </p:cNvPicPr>
          <p:nvPr/>
        </p:nvPicPr>
        <p:blipFill>
          <a:blip r:embed="rId4" cstate="print">
            <a:lum bright="1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9" y="428604"/>
            <a:ext cx="1443047" cy="936443"/>
          </a:xfrm>
          <a:prstGeom prst="rect">
            <a:avLst/>
          </a:prstGeom>
          <a:noFill/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Администратор\Рабочий стол\Конференция Центра\CSASR_logo_bl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791" y="512981"/>
            <a:ext cx="2178085" cy="10586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27000" h="127000" prst="angle"/>
            <a:bevelB w="127000" h="1270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contrast="2000"/>
          </a:blip>
          <a:stretch>
            <a:fillRect/>
          </a:stretch>
        </p:blipFill>
        <p:spPr>
          <a:xfrm>
            <a:off x="1784793" y="25288"/>
            <a:ext cx="7231765" cy="6807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03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571480"/>
            <a:ext cx="9286940" cy="67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7206" y="142852"/>
            <a:ext cx="928693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b="1" dirty="0" smtClean="0"/>
              <a:t>Ш</a:t>
            </a:r>
            <a:r>
              <a:rPr lang="ru-RU" b="1" dirty="0" err="1" smtClean="0"/>
              <a:t>ок</a:t>
            </a:r>
            <a:r>
              <a:rPr lang="ru-RU" b="1" dirty="0" smtClean="0"/>
              <a:t> со стороны иностранной валюты:  рост ставки по кредитам – девальвация национальной валюты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7205" y="500042"/>
            <a:ext cx="9286940" cy="67866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7206" y="142852"/>
            <a:ext cx="928693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b="1" dirty="0" smtClean="0"/>
              <a:t>Шок ликвидности:  материализация потенциальных обязательств - </a:t>
            </a:r>
            <a:endParaRPr lang="ru-RU" dirty="0" smtClean="0"/>
          </a:p>
          <a:p>
            <a:pPr algn="ctr"/>
            <a:r>
              <a:rPr lang="ru-RU" b="1" dirty="0" smtClean="0"/>
              <a:t>банкротство предприятия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 Будущие шаги </a:t>
            </a:r>
            <a:r>
              <a:rPr lang="en-US" dirty="0"/>
              <a:t>(2/2)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" y="1500174"/>
            <a:ext cx="10171271" cy="48006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ru-RU" sz="2300" dirty="0"/>
              <a:t>Доработать БП для анализа связей в каждом секторе </a:t>
            </a:r>
            <a:r>
              <a:rPr lang="en-US" sz="2300" dirty="0"/>
              <a:t>(</a:t>
            </a:r>
            <a:r>
              <a:rPr lang="ru-RU" sz="2300" dirty="0"/>
              <a:t>например</a:t>
            </a:r>
            <a:r>
              <a:rPr lang="en-US" sz="2300" dirty="0"/>
              <a:t>, </a:t>
            </a:r>
            <a:r>
              <a:rPr lang="ru-RU" sz="2300" dirty="0"/>
              <a:t>в финансовом секторе</a:t>
            </a:r>
            <a:r>
              <a:rPr lang="en-US" sz="2300" dirty="0"/>
              <a:t>—</a:t>
            </a:r>
            <a:r>
              <a:rPr lang="ru-RU" sz="2300" dirty="0"/>
              <a:t>анализ связей между банками и небанковскими финансовыми организациями</a:t>
            </a:r>
            <a:r>
              <a:rPr lang="en-US" sz="2300" dirty="0"/>
              <a:t>)</a:t>
            </a:r>
          </a:p>
          <a:p>
            <a:pPr>
              <a:spcBef>
                <a:spcPts val="1800"/>
              </a:spcBef>
            </a:pPr>
            <a:r>
              <a:rPr lang="ru-RU" sz="2300" dirty="0" smtClean="0"/>
              <a:t>Создание </a:t>
            </a:r>
            <a:r>
              <a:rPr lang="ru-RU" sz="2300" dirty="0"/>
              <a:t>анализа Глобальных финансовых потоков (ГФП), чтобы показать побочные каналы между национальными балансовыми </a:t>
            </a:r>
            <a:r>
              <a:rPr lang="ru-RU" sz="2300" dirty="0" smtClean="0"/>
              <a:t>отчетами</a:t>
            </a:r>
          </a:p>
          <a:p>
            <a:pPr>
              <a:spcBef>
                <a:spcPts val="1800"/>
              </a:spcBef>
            </a:pPr>
            <a:endParaRPr lang="ru-RU" sz="2300" dirty="0" smtClean="0"/>
          </a:p>
          <a:p>
            <a:pPr>
              <a:spcBef>
                <a:spcPts val="1800"/>
              </a:spcBef>
            </a:pPr>
            <a:endParaRPr lang="en-US" sz="2300" dirty="0"/>
          </a:p>
          <a:p>
            <a:pPr lvl="1">
              <a:spcBef>
                <a:spcPts val="1800"/>
              </a:spcBef>
            </a:pPr>
            <a:r>
              <a:rPr lang="ru-RU" sz="1800" dirty="0"/>
              <a:t>дополнительные данные необходимы для построения полной матрицы ГФП</a:t>
            </a:r>
            <a:endParaRPr lang="en-US" sz="1800" dirty="0"/>
          </a:p>
          <a:p>
            <a:pPr lvl="1">
              <a:spcBef>
                <a:spcPts val="1800"/>
              </a:spcBef>
            </a:pPr>
            <a:r>
              <a:rPr lang="ru-RU" sz="1800" dirty="0"/>
              <a:t>частичная</a:t>
            </a:r>
            <a:r>
              <a:rPr lang="en-US" sz="1800" dirty="0"/>
              <a:t> </a:t>
            </a:r>
            <a:r>
              <a:rPr lang="ru-RU" sz="1800" dirty="0"/>
              <a:t>матрица ГФТ также подходит для анализа финансовых последствий</a:t>
            </a:r>
            <a:r>
              <a:rPr lang="en-US" sz="1800" dirty="0"/>
              <a:t> (</a:t>
            </a:r>
            <a:r>
              <a:rPr lang="ru-RU" sz="1800" dirty="0"/>
              <a:t>например, МИП</a:t>
            </a:r>
            <a:r>
              <a:rPr lang="en-US" sz="1800" dirty="0"/>
              <a:t>, </a:t>
            </a:r>
            <a:r>
              <a:rPr lang="ru-RU" sz="1800" dirty="0"/>
              <a:t>международная банковская статистика и данные СОПИ предусматривают для страны двусторонние финансовые связи</a:t>
            </a:r>
            <a:r>
              <a:rPr lang="en-US" sz="1800" dirty="0"/>
              <a:t>)</a:t>
            </a:r>
          </a:p>
          <a:p>
            <a:pPr lvl="1">
              <a:spcBef>
                <a:spcPts val="1200"/>
              </a:spcBef>
              <a:buNone/>
            </a:pPr>
            <a:endParaRPr lang="en-US" dirty="0"/>
          </a:p>
          <a:p>
            <a:endParaRPr lang="en-US" sz="2000" dirty="0"/>
          </a:p>
          <a:p>
            <a:pPr>
              <a:buNone/>
            </a:pPr>
            <a:endParaRPr lang="en-US" sz="1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0097"/>
              </a:buClr>
              <a:buSzPct val="100000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1024" y="228600"/>
            <a:ext cx="261032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/>
              <a:t>Отдел государственных финансов</a:t>
            </a:r>
          </a:p>
          <a:p>
            <a:r>
              <a:rPr lang="ru-RU" sz="1050" dirty="0"/>
              <a:t>Департамент статистики МВФ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53122" y="627552"/>
            <a:ext cx="10295109" cy="5373216"/>
          </a:xfrm>
        </p:spPr>
        <p:txBody>
          <a:bodyPr>
            <a:noAutofit/>
          </a:bodyPr>
          <a:lstStyle/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Создан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вычислительный комплекс системно-динамической оптимизации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позволяющий проводить сценарные расчеты последствий принимаемых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инвестиционных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решений. 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включает в себя ряд блоков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Сектор производители товаров и услуг», 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Сектор домашнее хозяйство», 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Сектор государственное управление», 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9" lvl="0" indent="0" algn="just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Финансовый сектор и внешний мир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044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2953" y="714356"/>
          <a:ext cx="8858316" cy="6068821"/>
        </p:xfrm>
        <a:graphic>
          <a:graphicData uri="http://schemas.openxmlformats.org/drawingml/2006/table">
            <a:tbl>
              <a:tblPr/>
              <a:tblGrid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  <a:gridCol w="738193"/>
              </a:tblGrid>
              <a:tr h="3404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УСТОЙЧИВЫЙ РОСТ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ЭКОНОМИКА ДОСТАТОЧНОСТИ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9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МНОГОУРОВНЕВАЯ СИСТЕМА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ТОЖДЕСТВЕННЫ НАЛИЧНЫЕ И БЕЗНАЛИЧНЫЕ ДЕНЬГИ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МОНОПОЛИЯ НА ЭМИССИЮ ДЕНЕГ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ОДНОУРОВНЕВАЯ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9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ЖЕСТКАЯ ПОЛИТИКА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 ДЕБИТОРСКОЙ И КРЕДИТОРСКОЙ ЗАДОЛЖНОСТИ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СТИМУЛИРОВАННИЕ ЭКОНОМИЧЕСКОГО РАЗВИТИЯ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СБАЛАНСИРОВАННАЯ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60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ДИФФЕРЕНЦИРОВАННАЯ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 КОРРУПЦИОННЫХ СХЕМ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ИЗБАВЛЕНИЕ ОТ ПОСРЕДНИЧЕСТВА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УПРОЩЕННАЯ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18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УСЛОВИЕ СБАЛАНСИРОВАННОСТИ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718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0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РАСШИРЕННОЕ ВОСПРОИЗВОДСТВО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ПРОТИВОЗАТРАТНЫЙ МЕХАНИЗМ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18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ОДНОКОНТУРНАЯ СИСТЕМА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ВНЕШНЕЕ СПЕКУЛЯТИВНОЕ ВОЗДЕЙСТВИЕ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ДЕДОЛЛАРИЗАЦИЯ ЭКОНОМИКИ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ДВУХКОНТУРНАЯ 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9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НОМИНАЛЬНЫЙ РОСТ ВВП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 СОПРЯЖЕНИЯ С РЕАЛЬНЫМИ ПОКАЗАТЕЛЯМИ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 ПОКУПАТЕЛЬНОЙ СПОСОБНОСТИ РУБЛЯ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СНИЖЕНИЕ СЕБЕСТОИМОСТИ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60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ОТКРЫТОСТЬ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ДИВЕРСИФИКАЦИЯ РЫНКОВ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ЗАПУСК ИНДУСТРИАЛИЗАЦИИ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САМОДОСТАТОЧНОСТЬ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18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УГРОЗЫ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ВОЗМОЖНОСТИ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354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18"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ПОСТОЯННЫЙ РОСТ ВНЕШНИХ И ВНУТРЕННИХ ЗАИМСТВОВАННИЙ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"НЕТРАДИЦИОННЫЕ" ИСТОЧНИКИ РАЗВИТИЯ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18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5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54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5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Блок-схема: извлечение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8000000}"/>
              </a:ext>
            </a:extLst>
          </p:cNvPr>
          <p:cNvSpPr/>
          <p:nvPr/>
        </p:nvSpPr>
        <p:spPr>
          <a:xfrm>
            <a:off x="5195902" y="3238499"/>
            <a:ext cx="447675" cy="33337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9000000}"/>
              </a:ext>
            </a:extLst>
          </p:cNvPr>
          <p:cNvCxnSpPr/>
          <p:nvPr/>
        </p:nvCxnSpPr>
        <p:spPr>
          <a:xfrm flipV="1">
            <a:off x="4262452" y="2943224"/>
            <a:ext cx="2190750" cy="6286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A000000}"/>
              </a:ext>
            </a:extLst>
          </p:cNvPr>
          <p:cNvSpPr txBox="1"/>
          <p:nvPr/>
        </p:nvSpPr>
        <p:spPr>
          <a:xfrm>
            <a:off x="6024574" y="3046715"/>
            <a:ext cx="1019175" cy="4680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/>
              <a:t>СОЦИАЛЬНАЯ СТАБИЛЬНОСТЬ</a:t>
            </a:r>
            <a:endParaRPr lang="ru-RU" sz="800" b="1" baseline="0" dirty="0"/>
          </a:p>
          <a:p>
            <a:pPr algn="ctr"/>
            <a:r>
              <a:rPr lang="ru-RU" sz="800" b="1" baseline="0" dirty="0"/>
              <a:t>(БЕЗРАБОТИЦА)</a:t>
            </a:r>
            <a:endParaRPr lang="ru-RU" sz="800" b="1" dirty="0"/>
          </a:p>
        </p:txBody>
      </p:sp>
      <p:sp>
        <p:nvSpPr>
          <p:cNvPr id="6" name="TextBox 1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B000000}"/>
              </a:ext>
            </a:extLst>
          </p:cNvPr>
          <p:cNvSpPr txBox="1"/>
          <p:nvPr/>
        </p:nvSpPr>
        <p:spPr>
          <a:xfrm>
            <a:off x="3862391" y="2947995"/>
            <a:ext cx="1019175" cy="4680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/>
              <a:t>ЭКОНОМИЧЕСКАЯ</a:t>
            </a:r>
            <a:r>
              <a:rPr lang="ru-RU" sz="800" b="1" baseline="0" dirty="0"/>
              <a:t> БЕЗОПАСНОСТЬ</a:t>
            </a:r>
          </a:p>
          <a:p>
            <a:pPr algn="ctr"/>
            <a:r>
              <a:rPr lang="ru-RU" sz="800" b="1" baseline="0" dirty="0"/>
              <a:t>(ИНФЛЯЦИЯ)</a:t>
            </a:r>
            <a:endParaRPr lang="ru-RU" sz="800" b="1" dirty="0"/>
          </a:p>
        </p:txBody>
      </p:sp>
      <p:sp>
        <p:nvSpPr>
          <p:cNvPr id="7" name="Стрелка вверх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C000000}"/>
              </a:ext>
            </a:extLst>
          </p:cNvPr>
          <p:cNvSpPr/>
          <p:nvPr/>
        </p:nvSpPr>
        <p:spPr>
          <a:xfrm>
            <a:off x="2400279" y="4929198"/>
            <a:ext cx="238125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8" name="Стрелка вверх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D000000}"/>
              </a:ext>
            </a:extLst>
          </p:cNvPr>
          <p:cNvSpPr/>
          <p:nvPr/>
        </p:nvSpPr>
        <p:spPr>
          <a:xfrm>
            <a:off x="8305822" y="4929198"/>
            <a:ext cx="238125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BF376DD-490E-4B03-923B-7817C07107C3}"/>
              </a:ext>
            </a:extLst>
          </p:cNvPr>
          <p:cNvSpPr/>
          <p:nvPr/>
        </p:nvSpPr>
        <p:spPr>
          <a:xfrm>
            <a:off x="1400147" y="71414"/>
            <a:ext cx="82153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9" indent="0" algn="ctr"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СРАВНЕНИЕ СИСТЕМ ЭКОНОМИЧЕСКОГО РАЗВИТИЯ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968814833"/>
              </p:ext>
            </p:extLst>
          </p:nvPr>
        </p:nvGraphicFramePr>
        <p:xfrm>
          <a:off x="4114791" y="111600"/>
          <a:ext cx="6166212" cy="63892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3106"/>
                <a:gridCol w="3083106"/>
              </a:tblGrid>
              <a:tr h="3647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Целевая </a:t>
                      </a:r>
                      <a:r>
                        <a:rPr lang="ru-RU" sz="2000" b="1" dirty="0"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функция </a:t>
                      </a:r>
                      <a:endParaRPr lang="ru-RU" sz="2000" b="1" dirty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6059" marR="56059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59" marR="56059" marT="0" marB="0">
                    <a:blipFill rotWithShape="0">
                      <a:blip r:embed="rId3"/>
                      <a:stretch>
                        <a:fillRect l="-100234" b="-77462"/>
                      </a:stretch>
                    </a:blipFill>
                  </a:tcPr>
                </a:tc>
              </a:tr>
              <a:tr h="1977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ограничении</a:t>
                      </a:r>
                      <a:endParaRPr lang="ru-RU" sz="2000" b="1" dirty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6059" marR="56059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59" marR="56059" marT="0" marB="0">
                    <a:blipFill rotWithShape="0">
                      <a:blip r:embed="rId3"/>
                      <a:stretch>
                        <a:fillRect l="-100234" t="-184308" b="-42769"/>
                      </a:stretch>
                    </a:blipFill>
                  </a:tcPr>
                </a:tc>
              </a:tr>
              <a:tr h="764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C1C1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Условие неотрицательности</a:t>
                      </a:r>
                      <a:endParaRPr lang="ru-RU" sz="2000" b="1" dirty="0">
                        <a:solidFill>
                          <a:srgbClr val="1C1C1C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6059" marR="56059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59" marR="56059" marT="0" marB="0">
                    <a:blipFill rotWithShape="0">
                      <a:blip r:embed="rId3"/>
                      <a:stretch>
                        <a:fillRect l="-100234" t="-739200" b="-1120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28" y="2538802"/>
            <a:ext cx="3647564" cy="3390528"/>
          </a:xfrm>
        </p:spPr>
        <p:txBody>
          <a:bodyPr>
            <a:noAutofit/>
          </a:bodyPr>
          <a:lstStyle/>
          <a:p>
            <a:r>
              <a:rPr lang="ru-RU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Алгоритм </a:t>
            </a:r>
            <a:r>
              <a:rPr lang="ru-RU" sz="2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предусматривает </a:t>
            </a:r>
            <a:r>
              <a:rPr lang="ru-RU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итеративный процесс оптимизации, </a:t>
            </a:r>
            <a:r>
              <a:rPr lang="ru-RU" sz="2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где каждая </a:t>
            </a:r>
            <a:r>
              <a:rPr lang="ru-RU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итерация предполагает последовательную реализацию сбалансированности дебетового сальдо баланса для каждого </a:t>
            </a:r>
            <a:r>
              <a:rPr lang="en-US" sz="2200" i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</a:t>
            </a:r>
            <a:r>
              <a:rPr lang="ru-RU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–го участника процесса </a:t>
            </a:r>
            <a:r>
              <a:rPr lang="ru-RU" sz="2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производства</a:t>
            </a:r>
            <a:r>
              <a:rPr lang="ru-RU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2200" cap="none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519" y="71414"/>
            <a:ext cx="8758262" cy="114300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1800"/>
              </a:spcBef>
            </a:pPr>
            <a:endParaRPr lang="ru-RU" sz="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80000"/>
              </a:lnSpc>
              <a:spcBef>
                <a:spcPts val="1800"/>
              </a:spcBef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Алгоритм оптимизации межотраслевого баланса </a:t>
            </a:r>
          </a:p>
          <a:p>
            <a:pPr lvl="0"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«Производство-Потребление»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798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15" y="235800"/>
            <a:ext cx="8862538" cy="6214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КОМПЛЕКС ОБЕСПЕЧИВАЕТ ВОЗМОЖНОСТЬ: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85753" y="984742"/>
            <a:ext cx="10044144" cy="537321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оценивать динамику сбалансированности отраслей экономики, разрабатывать меры по снижению инфляции и структурной безработицы;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оптимизировать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технологическую и отраслевую структуру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экономики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определить внутренние инвестиционные источники  финансирования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программ;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оценивать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экономическую эффективность и последствия планируемых управленческих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решений;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разрабатывать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своевременные меры по снижению дебиторской и кредиторской задолженности реального сектора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экономики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407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7205" y="48260"/>
            <a:ext cx="942981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Диспропорции многоотраслевого комплекса Беларуси в 2017 г,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руб.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(общий показатель разбалансированности системы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28,5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7205" y="714356"/>
            <a:ext cx="9358378" cy="6500858"/>
          </a:xfrm>
          <a:prstGeom prst="rect">
            <a:avLst/>
          </a:prstGeom>
          <a:ln w="1270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624</Words>
  <Application>Microsoft Office PowerPoint</Application>
  <PresentationFormat>Произвольный</PresentationFormat>
  <Paragraphs>176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  Будущие шаги (2/2)  </vt:lpstr>
      <vt:lpstr>Слайд 5</vt:lpstr>
      <vt:lpstr>Слайд 6</vt:lpstr>
      <vt:lpstr>Алгоритм предусматривает итеративный процесс оптимизации, где каждая итерация предполагает последовательную реализацию сбалансированности дебетового сальдо баланса для каждого k–го участника процесса производства. </vt:lpstr>
      <vt:lpstr>КОМПЛЕКС ОБЕСПЕЧИВАЕТ ВОЗМОЖНОСТЬ: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49</cp:revision>
  <dcterms:modified xsi:type="dcterms:W3CDTF">2018-12-17T10:26:07Z</dcterms:modified>
</cp:coreProperties>
</file>