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16"/>
  </p:notesMasterIdLst>
  <p:handoutMasterIdLst>
    <p:handoutMasterId r:id="rId17"/>
  </p:handoutMasterIdLst>
  <p:sldIdLst>
    <p:sldId id="390" r:id="rId2"/>
    <p:sldId id="362" r:id="rId3"/>
    <p:sldId id="338" r:id="rId4"/>
    <p:sldId id="343" r:id="rId5"/>
    <p:sldId id="426" r:id="rId6"/>
    <p:sldId id="428" r:id="rId7"/>
    <p:sldId id="429" r:id="rId8"/>
    <p:sldId id="393" r:id="rId9"/>
    <p:sldId id="363" r:id="rId10"/>
    <p:sldId id="430" r:id="rId11"/>
    <p:sldId id="332" r:id="rId12"/>
    <p:sldId id="423" r:id="rId13"/>
    <p:sldId id="422" r:id="rId14"/>
    <p:sldId id="320" r:id="rId15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>
        <p:scale>
          <a:sx n="63" d="100"/>
          <a:sy n="63" d="100"/>
        </p:scale>
        <p:origin x="-835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Лист3!$D$8:$D$22</c:f>
              <c:numCache>
                <c:formatCode>General</c:formatCode>
                <c:ptCount val="1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</c:numCache>
            </c:numRef>
          </c:cat>
          <c:val>
            <c:numRef>
              <c:f>Лист3!$E$8:$E$22</c:f>
              <c:numCache>
                <c:formatCode>0.0%</c:formatCode>
                <c:ptCount val="15"/>
                <c:pt idx="0">
                  <c:v>1</c:v>
                </c:pt>
                <c:pt idx="1">
                  <c:v>5.1999999999999998E-2</c:v>
                </c:pt>
                <c:pt idx="2">
                  <c:v>0.03</c:v>
                </c:pt>
                <c:pt idx="3">
                  <c:v>6.3E-2</c:v>
                </c:pt>
                <c:pt idx="4">
                  <c:v>3.5000000000000003E-2</c:v>
                </c:pt>
                <c:pt idx="5">
                  <c:v>9.8000000000000004E-2</c:v>
                </c:pt>
                <c:pt idx="6">
                  <c:v>8.8999999999999996E-2</c:v>
                </c:pt>
                <c:pt idx="7">
                  <c:v>0.2</c:v>
                </c:pt>
                <c:pt idx="8">
                  <c:v>8.1000000000000003E-2</c:v>
                </c:pt>
                <c:pt idx="9">
                  <c:v>1.7000000000000001E-2</c:v>
                </c:pt>
                <c:pt idx="10">
                  <c:v>2.3E-2</c:v>
                </c:pt>
                <c:pt idx="11">
                  <c:v>0.20100000000000001</c:v>
                </c:pt>
                <c:pt idx="12">
                  <c:v>5.8000000000000003E-2</c:v>
                </c:pt>
                <c:pt idx="13">
                  <c:v>0.10199999999999999</c:v>
                </c:pt>
                <c:pt idx="14">
                  <c:v>0.13800000000000001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7D-4877-BAF2-A00FFFBD672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4978432"/>
        <c:axId val="74993664"/>
      </c:barChart>
      <c:catAx>
        <c:axId val="7497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74993664"/>
        <c:crosses val="autoZero"/>
        <c:auto val="1"/>
        <c:lblAlgn val="ctr"/>
        <c:lblOffset val="100"/>
        <c:noMultiLvlLbl val="0"/>
      </c:catAx>
      <c:valAx>
        <c:axId val="74993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74978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52B7B-3670-4B4D-B8DA-0D934447D5DE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19F8E-A648-4BD1-9288-1091AE7455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30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62527-0F3D-4D4D-9686-CAEE1B739F5B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1BE91-6FE7-4286-8B93-FE443FA1E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336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B51844-C3CE-4C7C-8FE7-3FBC829BA6C7}" type="slidenum">
              <a: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488871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B51844-C3CE-4C7C-8FE7-3FBC829BA6C7}" type="slidenum">
              <a: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582977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53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A33440A-D04E-4FB0-ACBB-D1FD42651063}" type="datetime1">
              <a:rPr lang="en-US" smtClean="0"/>
              <a:pPr algn="r"/>
              <a:t>12/11/2018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1436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A33440A-D04E-4FB0-ACBB-D1FD42651063}" type="datetime1">
              <a:rPr lang="en-US" smtClean="0"/>
              <a:pPr algn="r"/>
              <a:t>12/11/2018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0759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A33440A-D04E-4FB0-ACBB-D1FD42651063}" type="datetime1">
              <a:rPr lang="en-US" smtClean="0"/>
              <a:pPr algn="r"/>
              <a:t>12/11/2018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26728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A33440A-D04E-4FB0-ACBB-D1FD42651063}" type="datetime1">
              <a:rPr lang="en-US" smtClean="0"/>
              <a:pPr algn="r"/>
              <a:t>12/11/2018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9233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A33440A-D04E-4FB0-ACBB-D1FD42651063}" type="datetime1">
              <a:rPr lang="en-US" smtClean="0"/>
              <a:pPr algn="r"/>
              <a:t>12/11/2018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08018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26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49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091F3-4FCB-4CB6-8775-89DAB302F511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17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9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ADA7-12A5-4168-87FD-0A7BA931419B}" type="datetime1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85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5A2C-8CF9-418C-929E-59F23F70E5F3}" type="datetime1">
              <a:rPr lang="en-US" smtClean="0"/>
              <a:pPr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89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9BAF-DF50-49A9-A24B-E772F34D4EE8}" type="datetime1">
              <a:rPr lang="en-US" smtClean="0"/>
              <a:pPr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6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9F9C-0FE7-4725-BBF1-3A439DEFF6B8}" type="datetime1">
              <a:rPr lang="en-US" smtClean="0"/>
              <a:pPr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45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2ABE-290F-4556-9BE6-EA283C4356C3}" type="datetime1">
              <a:rPr lang="en-US" smtClean="0"/>
              <a:pPr/>
              <a:t>12/11/2018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51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7221-B4EC-499E-8F13-52A4FCD99E36}" type="datetime1">
              <a:rPr lang="en-US" smtClean="0"/>
              <a:pPr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44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042D-FBEA-40C8-ACF1-388DE857BC66}" type="datetime1">
              <a:rPr lang="en-US" smtClean="0"/>
              <a:pPr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1A33440A-D04E-4FB0-ACBB-D1FD42651063}" type="datetime1">
              <a:rPr lang="en-US" smtClean="0"/>
              <a:pPr algn="r"/>
              <a:t>12/11/2018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6717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log.ru/rn77/related_activities/statistics_and_analytics/forms/5768677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omtrade.un.org/labs/BIS-trade-in-goods/?reporter=826&amp;year=2015&amp;flow=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/>
          <p:cNvSpPr txBox="1">
            <a:spLocks/>
          </p:cNvSpPr>
          <p:nvPr/>
        </p:nvSpPr>
        <p:spPr>
          <a:xfrm>
            <a:off x="827584" y="764704"/>
            <a:ext cx="8136904" cy="54726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800" b="1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800" b="1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lvl="0" indent="0" defTabSz="91440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М.Д. Абрамов, к.т.н., президент ЭАЦ «Модернизация», </a:t>
            </a:r>
          </a:p>
          <a:p>
            <a:pPr marL="0" lvl="0" indent="0" defTabSz="91440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Почетный профессор Московского налогового института РосНОУ</a:t>
            </a:r>
          </a:p>
          <a:p>
            <a:pPr marL="0" lvl="0" indent="0" defTabSz="914400">
              <a:lnSpc>
                <a:spcPct val="107000"/>
              </a:lnSpc>
              <a:spcBef>
                <a:spcPts val="0"/>
              </a:spcBef>
              <a:buNone/>
            </a:pPr>
            <a:endParaRPr lang="ru-RU" sz="17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defTabSz="914400">
              <a:lnSpc>
                <a:spcPct val="107000"/>
              </a:lnSpc>
              <a:spcBef>
                <a:spcPts val="0"/>
              </a:spcBef>
              <a:buNone/>
            </a:pP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defTabSz="914400">
              <a:lnSpc>
                <a:spcPct val="107000"/>
              </a:lnSpc>
              <a:spcBef>
                <a:spcPts val="0"/>
              </a:spcBef>
              <a:buNone/>
            </a:pP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defTabSz="914400">
              <a:lnSpc>
                <a:spcPct val="107000"/>
              </a:lnSpc>
              <a:spcBef>
                <a:spcPts val="0"/>
              </a:spcBef>
              <a:buNone/>
            </a:pPr>
            <a:endParaRPr lang="ru-RU" sz="1000" b="1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800" b="1" dirty="0">
                <a:solidFill>
                  <a:sysClr val="windowText" lastClr="000000"/>
                </a:solidFill>
                <a:latin typeface="Calibri" panose="020F0502020204030204"/>
              </a:rPr>
              <a:t>Современная налоговая система – необходимое  условие инновационного развития территорий</a:t>
            </a:r>
            <a:endParaRPr lang="en-US" sz="2800" b="1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000" b="1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000" b="1" dirty="0">
                <a:solidFill>
                  <a:sysClr val="windowText" lastClr="000000"/>
                </a:solidFill>
                <a:latin typeface="Calibri" panose="020F0502020204030204"/>
              </a:rPr>
              <a:t>(Доклад на </a:t>
            </a:r>
            <a:r>
              <a:rPr lang="ru-RU" sz="2000" b="1" dirty="0" smtClean="0">
                <a:solidFill>
                  <a:sysClr val="windowText" lastClr="000000"/>
                </a:solidFill>
                <a:latin typeface="Calibri" panose="020F0502020204030204"/>
              </a:rPr>
              <a:t>Межведомственном семинаре по проблемам научно-технологического развития России 26 </a:t>
            </a:r>
            <a:r>
              <a:rPr lang="ru-RU" sz="2000" b="1" dirty="0">
                <a:solidFill>
                  <a:sysClr val="windowText" lastClr="000000"/>
                </a:solidFill>
                <a:latin typeface="Calibri" panose="020F0502020204030204"/>
              </a:rPr>
              <a:t>декабря 2018 г.)</a:t>
            </a:r>
            <a:endParaRPr lang="ru-RU" sz="2200" b="1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800" b="1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800" b="1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Москва-2018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333476" y="239743"/>
            <a:ext cx="78105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Экспертно-аналитический Центр по модернизации и технологическому           развитию экономики (ЭАЦ «Модернизация»)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8785225" y="6488113"/>
            <a:ext cx="3593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64827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692696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schemeClr val="tx1"/>
                </a:solidFill>
                <a:effectLst/>
              </a:rPr>
              <a:t>Примеры расчета месячной зарплаты по немецкой и российской шкалам</a:t>
            </a:r>
            <a:r>
              <a:rPr lang="en-US" sz="2000" b="1" dirty="0">
                <a:solidFill>
                  <a:schemeClr val="tx1"/>
                </a:solidFill>
                <a:effectLst/>
              </a:rPr>
              <a:t/>
            </a:r>
            <a:br>
              <a:rPr lang="en-US" sz="2000" b="1" dirty="0">
                <a:solidFill>
                  <a:schemeClr val="tx1"/>
                </a:solidFill>
                <a:effectLst/>
              </a:rPr>
            </a:br>
            <a:r>
              <a:rPr lang="ru-RU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Евро = 75 руб. (Германия 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https://www.bbx.de/grossnet-wage-calculator-germany/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Миф: Налоги на зарплату в Германии существенно выше, чем в России</a:t>
            </a:r>
            <a:endParaRPr lang="ru-RU" sz="16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419707"/>
              </p:ext>
            </p:extLst>
          </p:nvPr>
        </p:nvGraphicFramePr>
        <p:xfrm>
          <a:off x="1187624" y="836712"/>
          <a:ext cx="7450182" cy="5984226"/>
        </p:xfrm>
        <a:graphic>
          <a:graphicData uri="http://schemas.openxmlformats.org/drawingml/2006/table">
            <a:tbl>
              <a:tblPr firstRow="1" firstCol="1" bandRow="1"/>
              <a:tblGrid>
                <a:gridCol w="4563099">
                  <a:extLst>
                    <a:ext uri="{9D8B030D-6E8A-4147-A177-3AD203B41FA5}">
                      <a16:colId xmlns:a16="http://schemas.microsoft.com/office/drawing/2014/main" xmlns="" val="4109858288"/>
                    </a:ext>
                  </a:extLst>
                </a:gridCol>
                <a:gridCol w="1381306">
                  <a:extLst>
                    <a:ext uri="{9D8B030D-6E8A-4147-A177-3AD203B41FA5}">
                      <a16:colId xmlns:a16="http://schemas.microsoft.com/office/drawing/2014/main" xmlns="" val="2416069281"/>
                    </a:ext>
                  </a:extLst>
                </a:gridCol>
                <a:gridCol w="1505777">
                  <a:extLst>
                    <a:ext uri="{9D8B030D-6E8A-4147-A177-3AD203B41FA5}">
                      <a16:colId xmlns:a16="http://schemas.microsoft.com/office/drawing/2014/main" xmlns="" val="1428467031"/>
                    </a:ext>
                  </a:extLst>
                </a:gridCol>
              </a:tblGrid>
              <a:tr h="859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Удержания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Семья: муж, жена, 1 ребенок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Работает только муж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 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в евро</a:t>
                      </a:r>
                      <a:b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(руб.)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 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в евро</a:t>
                      </a:r>
                      <a:b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(руб.)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50531044"/>
                  </a:ext>
                </a:extLst>
              </a:tr>
              <a:tr h="6012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Зарплата брутто, включая налоги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2'000,00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(150.000)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1'000,00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(75.000)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36048264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Подоходный налог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25,17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0563497"/>
                  </a:ext>
                </a:extLst>
              </a:tr>
              <a:tr h="240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Церковный налог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16193181"/>
                  </a:ext>
                </a:extLst>
              </a:tr>
              <a:tr h="268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Медицинское страхование (8,2%)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164,00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82,00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73050325"/>
                  </a:ext>
                </a:extLst>
              </a:tr>
              <a:tr h="3252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Страхование по уходу (1,175%)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23,50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11,75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199234"/>
                  </a:ext>
                </a:extLst>
              </a:tr>
              <a:tr h="3252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страхование (9,35%)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187,00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93,50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94806297"/>
                  </a:ext>
                </a:extLst>
              </a:tr>
              <a:tr h="3252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Страхование на случай безработицы (1,5%)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09878634"/>
                  </a:ext>
                </a:extLst>
              </a:tr>
              <a:tr h="3252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Нетто-зарплата (на руки)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1.570,33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797,75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88068888"/>
                  </a:ext>
                </a:extLst>
              </a:tr>
              <a:tr h="3252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Разница (налоги), брутто-нетто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429,67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202,25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49067483"/>
                  </a:ext>
                </a:extLst>
              </a:tr>
              <a:tr h="3252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Мес. з/п на руки в рублях по немецкой шкале 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(117.775,0)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(59.831,2)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81871027"/>
                  </a:ext>
                </a:extLst>
              </a:tr>
              <a:tr h="3252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Мес. з/п на руки в рублях по российской шкале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(109.541,0)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(42.750)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67449932"/>
                  </a:ext>
                </a:extLst>
              </a:tr>
              <a:tr h="5802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в рублях и %% по немецкой шкале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(32.250,0)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21,5%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(15.165,0)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20,22%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3194124"/>
                  </a:ext>
                </a:extLst>
              </a:tr>
              <a:tr h="6012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по российской шкале с учетом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предель-ных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ставок ПФР (876 т. р.) и ФСС (755 т. р.)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(40.459,0)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26,9%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(32.250,0)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97" marR="42397" marT="42397" marB="4239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69950517"/>
                  </a:ext>
                </a:extLst>
              </a:tr>
            </a:tbl>
          </a:graphicData>
        </a:graphic>
      </p:graphicFrame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8748464" y="6488668"/>
            <a:ext cx="5405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10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.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418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2514" y="178362"/>
            <a:ext cx="8229600" cy="490066"/>
          </a:xfrm>
        </p:spPr>
        <p:txBody>
          <a:bodyPr>
            <a:normAutofit fontScale="90000"/>
          </a:bodyPr>
          <a:lstStyle/>
          <a:p>
            <a:pPr fontAlgn="base">
              <a:lnSpc>
                <a:spcPts val="1665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22222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Отраслевая структура НДС, собранного ФНС* (форма 1-НОМ), и </a:t>
            </a:r>
            <a:br>
              <a:rPr lang="ru-RU" sz="1600" b="1" dirty="0">
                <a:solidFill>
                  <a:srgbClr val="22222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22222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добавленной стоимости (Росстат**) по отраслям в 2015 г., млрд. руб.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57199" y="635204"/>
          <a:ext cx="8496943" cy="5172318"/>
        </p:xfrm>
        <a:graphic>
          <a:graphicData uri="http://schemas.openxmlformats.org/drawingml/2006/table">
            <a:tbl>
              <a:tblPr firstRow="1" firstCol="1" bandRow="1"/>
              <a:tblGrid>
                <a:gridCol w="562824">
                  <a:extLst>
                    <a:ext uri="{9D8B030D-6E8A-4147-A177-3AD203B41FA5}">
                      <a16:colId xmlns:a16="http://schemas.microsoft.com/office/drawing/2014/main" xmlns="" val="759719968"/>
                    </a:ext>
                  </a:extLst>
                </a:gridCol>
                <a:gridCol w="2169472">
                  <a:extLst>
                    <a:ext uri="{9D8B030D-6E8A-4147-A177-3AD203B41FA5}">
                      <a16:colId xmlns:a16="http://schemas.microsoft.com/office/drawing/2014/main" xmlns="" val="712685465"/>
                    </a:ext>
                  </a:extLst>
                </a:gridCol>
                <a:gridCol w="973808">
                  <a:extLst>
                    <a:ext uri="{9D8B030D-6E8A-4147-A177-3AD203B41FA5}">
                      <a16:colId xmlns:a16="http://schemas.microsoft.com/office/drawing/2014/main" xmlns="" val="2272689433"/>
                    </a:ext>
                  </a:extLst>
                </a:gridCol>
                <a:gridCol w="937438">
                  <a:extLst>
                    <a:ext uri="{9D8B030D-6E8A-4147-A177-3AD203B41FA5}">
                      <a16:colId xmlns:a16="http://schemas.microsoft.com/office/drawing/2014/main" xmlns="" val="1944707781"/>
                    </a:ext>
                  </a:extLst>
                </a:gridCol>
                <a:gridCol w="1262039">
                  <a:extLst>
                    <a:ext uri="{9D8B030D-6E8A-4147-A177-3AD203B41FA5}">
                      <a16:colId xmlns:a16="http://schemas.microsoft.com/office/drawing/2014/main" xmlns="" val="3869148487"/>
                    </a:ext>
                  </a:extLst>
                </a:gridCol>
                <a:gridCol w="1247490">
                  <a:extLst>
                    <a:ext uri="{9D8B030D-6E8A-4147-A177-3AD203B41FA5}">
                      <a16:colId xmlns:a16="http://schemas.microsoft.com/office/drawing/2014/main" xmlns="" val="216307796"/>
                    </a:ext>
                  </a:extLst>
                </a:gridCol>
                <a:gridCol w="1343872">
                  <a:extLst>
                    <a:ext uri="{9D8B030D-6E8A-4147-A177-3AD203B41FA5}">
                      <a16:colId xmlns:a16="http://schemas.microsoft.com/office/drawing/2014/main" xmlns="" val="859678595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№№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Отрасли народного хозяйства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Собран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НДС по отраслям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отраслей в собран-ном НДС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Валовая добавленная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отраслей России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отраслей в добавленной стоимости России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Эффективная ставка НДС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для отраслей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= 3 : 5 х 100%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95523418"/>
                  </a:ext>
                </a:extLst>
              </a:tr>
              <a:tr h="236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5922326"/>
                  </a:ext>
                </a:extLst>
              </a:tr>
              <a:tr h="236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России, всего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2.589,4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72 817,5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3,55%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8748142"/>
                  </a:ext>
                </a:extLst>
              </a:tr>
              <a:tr h="2717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отраслям***, в т.ч.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2.506,2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58.425,4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4,28%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776688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Добыча полезных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ископ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168,9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6,73%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7 148,2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11,09%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2,36%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95613106"/>
                  </a:ext>
                </a:extLst>
              </a:tr>
              <a:tr h="2150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Обрабатывающие пр-ва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509,7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20,33%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9 890,8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15,34%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5,15%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722748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Пр-во и распределение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электроэн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., газа и воды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208,9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8,33%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2 160,8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3,35%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9,66%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67742730"/>
                  </a:ext>
                </a:extLst>
              </a:tr>
              <a:tr h="236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299,4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11,94%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4 663,4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7,23%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6,42%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653101"/>
                  </a:ext>
                </a:extLst>
              </a:tr>
              <a:tr h="4564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Опт. и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розн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торговля; ремонт авто и т.п.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384,0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15,32%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11 513,5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17,86%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3,33%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0445968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Гостиницы и рестораны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1,27%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636,7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0,98%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5,01%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9954532"/>
                  </a:ext>
                </a:extLst>
              </a:tr>
              <a:tr h="236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 и связь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271,2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10,82%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5 753,5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8,89%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4,72%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440235"/>
                  </a:ext>
                </a:extLst>
              </a:tr>
              <a:tr h="2679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Финансовая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4,20%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2 920,5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4,53%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3,61%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8239632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 с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недвиж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имущ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., аренда и др.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471,4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18,80%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12 496,9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19,38%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3,77%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02374636"/>
                  </a:ext>
                </a:extLst>
              </a:tr>
              <a:tr h="4670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прочих персональных услуг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,20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1 241,1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1,92%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5,85%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015154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77938" y="5821407"/>
            <a:ext cx="85072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*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  <a:hlinkClick r:id="rId2"/>
              </a:rPr>
              <a:t>https://www.nalog.ru/rn77/related_activities/statistics_and_analytics/forms/5768677/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**http://www.gks.ru/wps/wcm/connect/rosstat_main/rosstat/ru/statistics/accounts/#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***Без сельского хозяйства, рыболовства и рыбоводства, образования и др. 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8785225" y="6488113"/>
            <a:ext cx="4764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11.</a:t>
            </a:r>
          </a:p>
        </p:txBody>
      </p:sp>
    </p:spTree>
    <p:extLst>
      <p:ext uri="{BB962C8B-B14F-4D97-AF65-F5344CB8AC3E}">
        <p14:creationId xmlns:p14="http://schemas.microsoft.com/office/powerpoint/2010/main" val="2935625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8E9E820-8CC5-418E-A57C-2D0FE467E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670098"/>
            <a:ext cx="7498080" cy="5578302"/>
          </a:xfrm>
        </p:spPr>
        <p:txBody>
          <a:bodyPr>
            <a:normAutofit fontScale="325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5"/>
              </a:spcAft>
              <a:buNone/>
            </a:pPr>
            <a:r>
              <a:rPr lang="ru-RU" sz="45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области совершенствования налогообложения мы предлагаем:</a:t>
            </a:r>
          </a:p>
          <a:p>
            <a:pPr indent="0" algn="just">
              <a:lnSpc>
                <a:spcPct val="150000"/>
              </a:lnSpc>
              <a:spcAft>
                <a:spcPts val="5"/>
              </a:spcAft>
              <a:buNone/>
            </a:pPr>
            <a:endParaRPr lang="ru-RU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4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1</a:t>
            </a:r>
            <a:r>
              <a:rPr lang="ru-RU" sz="5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Ввести прогрессивную шкалу подоходного налога с необлагаемым доходом до 20 тыс. руб./мес., 13% — от 20 тыс. руб. до 250 тыс. руб./мес., 30% — от 250 тыс. до 1 млн руб./мес. и 50% —  свыше1 млн руб./мес.;</a:t>
            </a:r>
          </a:p>
          <a:p>
            <a:pPr marL="0" lv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5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2. Снизить ставку НДС до 8% и считать НДС прямым способом как произведение добавленной стоимости на ставку налога; отменить возмещение НДС экспортерам сырья; 50% НДС оставлять регионам</a:t>
            </a:r>
            <a:endParaRPr lang="ru-RU" sz="5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5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3. Снизить ставку социальных взносов с 30% до 20% и отменить предельные ставки для взносов в ПФР и ФСС, т.е. отменить регрессию;</a:t>
            </a:r>
            <a:endParaRPr lang="ru-RU" sz="5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5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4. Уменьшать налогооблагаемую базу прибыли, если она инвестируется в производство в объеме до 50 млн руб. в год; </a:t>
            </a:r>
            <a:endParaRPr lang="ru-RU" sz="5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5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5. Отменить налог на имущество предприятий;</a:t>
            </a:r>
            <a:endParaRPr lang="ru-RU" sz="5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ru-RU" sz="5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6. Сократить объем налогового отчета (декларации) до 1</a:t>
            </a:r>
            <a:r>
              <a:rPr lang="ru-RU" sz="5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5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страниц.</a:t>
            </a:r>
            <a:endParaRPr lang="ru-RU" sz="5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3C49D35-CA04-45C6-A416-248A1C8C6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596" y="6288143"/>
            <a:ext cx="78105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Экспертно-аналитический Центр по модернизации и технологическому развитию экономики (ЭАЦ «Модернизация»)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ECDF315B-0059-414A-BA7D-94C843381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5225" y="6488113"/>
            <a:ext cx="4764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/>
              <a:t>12.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018253D9-0952-45A6-9B0B-7D65718D4F4D}"/>
              </a:ext>
            </a:extLst>
          </p:cNvPr>
          <p:cNvSpPr txBox="1">
            <a:spLocks/>
          </p:cNvSpPr>
          <p:nvPr/>
        </p:nvSpPr>
        <p:spPr>
          <a:xfrm>
            <a:off x="611560" y="5368"/>
            <a:ext cx="8347320" cy="66473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1600" b="1" dirty="0">
                <a:solidFill>
                  <a:schemeClr val="tx1"/>
                </a:solidFill>
              </a:rPr>
              <a:t>М.Д. Абрамов, Современная налоговая система – необходимое  условие инновационного развития территорий</a:t>
            </a: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203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3D4617EC-C730-45C2-9103-59979F140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476" y="6320374"/>
            <a:ext cx="78105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Экспертно-аналитический Центр по модернизации и технологическому развитию экономики (ЭАЦ «Модернизация»)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ADB43249-3C99-4B89-B145-C1895C61316D}"/>
              </a:ext>
            </a:extLst>
          </p:cNvPr>
          <p:cNvSpPr/>
          <p:nvPr/>
        </p:nvSpPr>
        <p:spPr>
          <a:xfrm>
            <a:off x="323528" y="506057"/>
            <a:ext cx="8820472" cy="1166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Налоговая нагрузка на предприятие при разных режимах налогообложения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(численность – 100 чел.; зарплата – 40 </a:t>
            </a:r>
            <a:r>
              <a:rPr lang="ru-RU" sz="1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./мес.; реализация (доходы) – 150 млн. р.; сторонние (расходы) – 50 млн. р., в т.ч. на основные средства – 20 млн. р. и в т.ч. 10 млн. руб. – у неплательщиков НДС ; прибыль – 30 млн. р.)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F4FE719B-A0A0-4314-A6D7-7F936424F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5225" y="6488113"/>
            <a:ext cx="4764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800" dirty="0"/>
              <a:t>1</a:t>
            </a:r>
            <a:r>
              <a:rPr lang="ru-RU" altLang="ru-RU" sz="1800" dirty="0"/>
              <a:t>3.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57A800BB-88EC-4F91-9CA2-E3298CBF2DC5}"/>
              </a:ext>
            </a:extLst>
          </p:cNvPr>
          <p:cNvSpPr txBox="1">
            <a:spLocks/>
          </p:cNvSpPr>
          <p:nvPr/>
        </p:nvSpPr>
        <p:spPr>
          <a:xfrm>
            <a:off x="611560" y="5368"/>
            <a:ext cx="8347320" cy="66473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1600" b="1" dirty="0">
                <a:solidFill>
                  <a:schemeClr val="tx1"/>
                </a:solidFill>
              </a:rPr>
              <a:t>М.Д. Абрамов, Современная налоговая система – необходимое  условие инновационного развития территорий</a:t>
            </a: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59845B9B-9509-4ACA-B60A-9F4B9335A3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16365"/>
              </p:ext>
            </p:extLst>
          </p:nvPr>
        </p:nvGraphicFramePr>
        <p:xfrm>
          <a:off x="576315" y="1639856"/>
          <a:ext cx="8208910" cy="4680518"/>
        </p:xfrm>
        <a:graphic>
          <a:graphicData uri="http://schemas.openxmlformats.org/drawingml/2006/table">
            <a:tbl>
              <a:tblPr firstRow="1" firstCol="1" bandRow="1"/>
              <a:tblGrid>
                <a:gridCol w="1800200">
                  <a:extLst>
                    <a:ext uri="{9D8B030D-6E8A-4147-A177-3AD203B41FA5}">
                      <a16:colId xmlns:a16="http://schemas.microsoft.com/office/drawing/2014/main" xmlns="" val="4165557602"/>
                    </a:ext>
                  </a:extLst>
                </a:gridCol>
                <a:gridCol w="1483364">
                  <a:extLst>
                    <a:ext uri="{9D8B030D-6E8A-4147-A177-3AD203B41FA5}">
                      <a16:colId xmlns:a16="http://schemas.microsoft.com/office/drawing/2014/main" xmlns="" val="4210154240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xmlns="" val="2410494757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xmlns="" val="322398935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xmlns="" val="3670760189"/>
                    </a:ext>
                  </a:extLst>
                </a:gridCol>
              </a:tblGrid>
              <a:tr h="24279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Сегодня ОСН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Предлагаемая шкала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9943364"/>
                  </a:ext>
                </a:extLst>
              </a:tr>
              <a:tr h="2540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Ставка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Сумма, млн. руб.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Ставка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Сумма, млн. руб.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40604033"/>
                  </a:ext>
                </a:extLst>
              </a:tr>
              <a:tr h="2427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База НДФЛ (ФОТ)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21742802"/>
                  </a:ext>
                </a:extLst>
              </a:tr>
              <a:tr h="2427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НДФЛ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6,24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0-50%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3658119"/>
                  </a:ext>
                </a:extLst>
              </a:tr>
              <a:tr h="2427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База соц. взносов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746334"/>
                  </a:ext>
                </a:extLst>
              </a:tr>
              <a:tr h="496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Социальные взносы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0773334"/>
                  </a:ext>
                </a:extLst>
              </a:tr>
              <a:tr h="496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Налоговая база НДС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76016253"/>
                  </a:ext>
                </a:extLst>
              </a:tr>
              <a:tr h="2427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НДС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</a:t>
                      </a: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</a:t>
                      </a:r>
                      <a:r>
                        <a:rPr lang="en-US" sz="1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98601851"/>
                  </a:ext>
                </a:extLst>
              </a:tr>
              <a:tr h="496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База налога на прибыль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92713226"/>
                  </a:ext>
                </a:extLst>
              </a:tr>
              <a:tr h="2427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 на прибыль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37666356"/>
                  </a:ext>
                </a:extLst>
              </a:tr>
              <a:tr h="496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 на имущество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34095490"/>
                  </a:ext>
                </a:extLst>
              </a:tr>
              <a:tr h="496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Налоговая база УСН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82099110"/>
                  </a:ext>
                </a:extLst>
              </a:tr>
              <a:tr h="2427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 для УСН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29201687"/>
                  </a:ext>
                </a:extLst>
              </a:tr>
              <a:tr h="2427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уплате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48,64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22,72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99617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0451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8785225" y="6488113"/>
            <a:ext cx="4764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1</a:t>
            </a:r>
            <a:r>
              <a:rPr kumimoji="0" lang="ru-RU" alt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4.</a:t>
            </a:r>
          </a:p>
        </p:txBody>
      </p:sp>
      <p:sp>
        <p:nvSpPr>
          <p:cNvPr id="10" name="Объект 2"/>
          <p:cNvSpPr>
            <a:spLocks noGrp="1"/>
          </p:cNvSpPr>
          <p:nvPr>
            <p:ph idx="1"/>
          </p:nvPr>
        </p:nvSpPr>
        <p:spPr>
          <a:xfrm>
            <a:off x="1115616" y="290058"/>
            <a:ext cx="8028384" cy="5422489"/>
          </a:xfrm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  <a:tabLst>
                <a:tab pos="1350645" algn="l"/>
              </a:tabLst>
            </a:pPr>
            <a:endParaRPr lang="ru-RU" sz="1800" b="1" u="sng" dirty="0">
              <a:latin typeface="Times New Roman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  <a:tabLst>
                <a:tab pos="1350645" algn="l"/>
              </a:tabLst>
            </a:pPr>
            <a:r>
              <a:rPr lang="ru-RU" sz="2000" b="1" u="sng" dirty="0">
                <a:latin typeface="Times New Roman"/>
                <a:ea typeface="Calibri"/>
                <a:cs typeface="Times New Roman"/>
              </a:rPr>
              <a:t>Заключение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1350645" algn="l"/>
              </a:tabLst>
            </a:pPr>
            <a:r>
              <a:rPr lang="ru-RU" sz="1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России нужна современная налоговая система.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1350645" algn="l"/>
              </a:tabLst>
            </a:pPr>
            <a:r>
              <a:rPr lang="ru-RU" sz="1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«Бюджет РФ – 201</a:t>
            </a:r>
            <a:r>
              <a:rPr lang="en-US" sz="1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9</a:t>
            </a:r>
            <a:r>
              <a:rPr lang="ru-RU" sz="1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 мог бы стать «Бюджетом развития», получив на социальные нужды и для инвестирования дополнительные доходы в размере от 13,0 до 16,0 трлн. руб. за счет перераспределения имеющихся ресурсов.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1350645" algn="l"/>
              </a:tabLst>
            </a:pPr>
            <a:r>
              <a:rPr lang="ru-RU" sz="1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том числе:</a:t>
            </a:r>
          </a:p>
          <a:p>
            <a:pPr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350645" algn="l"/>
              </a:tabLst>
            </a:pPr>
            <a:r>
              <a:rPr lang="ru-RU" sz="1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2,0-2,5 трлн. руб. – за счет совершенствования НДС </a:t>
            </a:r>
          </a:p>
          <a:p>
            <a:pPr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350645" algn="l"/>
              </a:tabLst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2,0-3,0 трлн. руб. – совершенствованием подоходного налогообложения</a:t>
            </a:r>
          </a:p>
          <a:p>
            <a:pPr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350645" algn="l"/>
              </a:tabLst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2,0-2,5 трлн. руб. – наведением порядка на таможне  </a:t>
            </a:r>
          </a:p>
          <a:p>
            <a:pPr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350645" algn="l"/>
              </a:tabLst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2,0-3,0 трлн. руб. – изменением порядка добычи нефти и газа</a:t>
            </a:r>
          </a:p>
          <a:p>
            <a:pPr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350645" algn="l"/>
              </a:tabLst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5,0 трлн. – вывод предприятий из офшоров </a:t>
            </a:r>
          </a:p>
          <a:p>
            <a:pPr marL="82296" indent="0">
              <a:lnSpc>
                <a:spcPct val="115000"/>
              </a:lnSpc>
              <a:spcAft>
                <a:spcPts val="0"/>
              </a:spcAft>
              <a:buNone/>
              <a:tabLst>
                <a:tab pos="1350645" algn="l"/>
              </a:tabLst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дальнейшем доходы будут расти за счет увеличения налогооблагаемой базы.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1350645" algn="l"/>
              </a:tabLst>
            </a:pPr>
            <a:r>
              <a:rPr lang="ru-RU" sz="2800" b="1" dirty="0"/>
              <a:t>   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451113" y="6273225"/>
            <a:ext cx="78105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Экспертно-аналитический Центр по модернизации и технологическому развитию экономики (ЭАЦ «Модернизация»)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87F3A038-6AE4-4C00-ACF9-257D07B0F218}"/>
              </a:ext>
            </a:extLst>
          </p:cNvPr>
          <p:cNvSpPr txBox="1">
            <a:spLocks/>
          </p:cNvSpPr>
          <p:nvPr/>
        </p:nvSpPr>
        <p:spPr>
          <a:xfrm>
            <a:off x="611560" y="5368"/>
            <a:ext cx="8347320" cy="66473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1600" b="1" dirty="0">
                <a:solidFill>
                  <a:schemeClr val="tx1"/>
                </a:solidFill>
              </a:rPr>
              <a:t>М.Д. Абрамов, Современная налоговая система – необходимое  условие инновационного развития территорий</a:t>
            </a: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399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ъект 2">
            <a:extLst>
              <a:ext uri="{FF2B5EF4-FFF2-40B4-BE49-F238E27FC236}">
                <a16:creationId xmlns:a16="http://schemas.microsoft.com/office/drawing/2014/main" xmlns="" id="{7208145E-4193-4853-B4D3-4536E25511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8775" y="833634"/>
            <a:ext cx="8461696" cy="5442278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Силуанов, первый вице-премьер Правительства РФ, Министр финансов РФ: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«30% одних страховых взносов! Я уж не говорю про НДС, про подоходный налог. В других странах нет такой нагрузки. И здесь мы проигрываем конкуренцию, конкурентоспособность нашей налоговой системы по сравнению с другими странами»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dirty="0"/>
              <a:t>«Налоговая система России: образ будущего» на Гайдаровском форуме в Москве, </a:t>
            </a:r>
            <a:r>
              <a:rPr lang="ru-RU" altLang="ru-RU" sz="1800" dirty="0">
                <a:ea typeface="Calibri" panose="020F0502020204030204" pitchFamily="34" charset="0"/>
                <a:cs typeface="Times New Roman" panose="02020603050405020304" pitchFamily="18" charset="0"/>
              </a:rPr>
              <a:t>17.01.2018</a:t>
            </a:r>
          </a:p>
          <a:p>
            <a:pPr marL="0" lvl="0" indent="0">
              <a:buClr>
                <a:srgbClr val="A53010"/>
              </a:buClr>
              <a:buNone/>
            </a:pPr>
            <a:r>
              <a:rPr lang="ru-RU" altLang="ru-RU" sz="1700" b="1" dirty="0">
                <a:solidFill>
                  <a:prstClr val="black">
                    <a:lumMod val="75000"/>
                    <a:lumOff val="2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Антон Германович прав! Российская налоговая система требует коренного реформирования.</a:t>
            </a:r>
            <a:r>
              <a:rPr lang="en-US" altLang="ru-RU" sz="1700" b="1" dirty="0">
                <a:solidFill>
                  <a:prstClr val="black">
                    <a:lumMod val="75000"/>
                    <a:lumOff val="2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700" b="1" dirty="0">
                <a:solidFill>
                  <a:prstClr val="black">
                    <a:lumMod val="75000"/>
                    <a:lumOff val="2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 у нас есть конкретные предложения. </a:t>
            </a:r>
            <a:endParaRPr lang="en-US" altLang="ru-RU" sz="1700" b="1" dirty="0">
              <a:solidFill>
                <a:prstClr val="black">
                  <a:lumMod val="75000"/>
                  <a:lumOff val="25000"/>
                </a:prst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dirty="0">
                <a:ea typeface="Calibri" panose="020F0502020204030204" pitchFamily="34" charset="0"/>
                <a:cs typeface="Times New Roman" panose="02020603050405020304" pitchFamily="18" charset="0"/>
              </a:rPr>
              <a:t>Возможно, наши предложения заинтересуют Правительство РФ, т.к.           12 ноября с. г. В.В. Путин поручил Дмитрию Медведеву провести анализ в связи с сообщениями о росте налоговой нагрузки на население.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707B0B9C-471C-4E39-A4AB-9C055128B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5225" y="6488113"/>
            <a:ext cx="3593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800" kern="0" dirty="0">
                <a:solidFill>
                  <a:prstClr val="black"/>
                </a:solidFill>
              </a:rPr>
              <a:t>2.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7D45B9C7-BF9E-4766-8287-483E17224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701" y="6187902"/>
            <a:ext cx="78105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Экспертно-аналитический Центр по модернизации и технологическому развитию экономики (ЭАЦ «Модернизация»)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6D0F04A8-475F-4EA1-A5B0-C664083B61E4}"/>
              </a:ext>
            </a:extLst>
          </p:cNvPr>
          <p:cNvSpPr txBox="1">
            <a:spLocks/>
          </p:cNvSpPr>
          <p:nvPr/>
        </p:nvSpPr>
        <p:spPr>
          <a:xfrm>
            <a:off x="611560" y="5368"/>
            <a:ext cx="8347320" cy="66473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1600" b="1" dirty="0">
                <a:solidFill>
                  <a:schemeClr val="tx1"/>
                </a:solidFill>
              </a:rPr>
              <a:t>М.Д. Абрамов, Современная налоговая система – необходимое  условие инновационного развития территорий</a:t>
            </a: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1043608" y="1653271"/>
            <a:ext cx="8014015" cy="335990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1600" b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Пример</a:t>
            </a:r>
            <a:r>
              <a:rPr lang="en-US" sz="1600" b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 1</a:t>
            </a:r>
            <a:r>
              <a:rPr lang="ru-RU" sz="1600" b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. Минфином в «Основных направлениях налоговой политики» предложено «модельное предприятие». Налоговая нагрузка на это предприятие в России в 5-6 раз выше, чем на такое же в США</a:t>
            </a:r>
            <a:r>
              <a:rPr lang="en-US" sz="1600" b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. 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654295"/>
            <a:ext cx="82225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В России производить не выгодно! Главная причина – высокие налоги.</a:t>
            </a:r>
            <a:br>
              <a:rPr kumimoji="0" lang="ru-RU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</a:b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Численность работников машиностроения за 20 лет сократилась в 3,7 раза!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Производство большинства видов продукции снизилось в десятки раз!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8785225" y="6488113"/>
            <a:ext cx="3593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3.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3648" y="6197025"/>
            <a:ext cx="78105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Экспертно-аналитический Центр по модернизации и технологическому развитию экономики (ЭАЦ «Модернизация»)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F7B5DBF2-B6BD-42B7-8CC6-62D653020FE7}"/>
              </a:ext>
            </a:extLst>
          </p:cNvPr>
          <p:cNvSpPr txBox="1">
            <a:spLocks/>
          </p:cNvSpPr>
          <p:nvPr/>
        </p:nvSpPr>
        <p:spPr>
          <a:xfrm>
            <a:off x="611560" y="5368"/>
            <a:ext cx="8347320" cy="66473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1600" b="1" dirty="0">
                <a:solidFill>
                  <a:schemeClr val="tx1"/>
                </a:solidFill>
              </a:rPr>
              <a:t>М.Д. Абрамов, Современная налоговая система – необходимое  условие инновационного развития территорий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14D6EA1D-D6B9-4909-97AB-4CB156E9B4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345089"/>
              </p:ext>
            </p:extLst>
          </p:nvPr>
        </p:nvGraphicFramePr>
        <p:xfrm>
          <a:off x="1114748" y="2564904"/>
          <a:ext cx="6985644" cy="2347976"/>
        </p:xfrm>
        <a:graphic>
          <a:graphicData uri="http://schemas.openxmlformats.org/drawingml/2006/table">
            <a:tbl>
              <a:tblPr firstRow="1" firstCol="1" bandRow="1"/>
              <a:tblGrid>
                <a:gridCol w="2194705">
                  <a:extLst>
                    <a:ext uri="{9D8B030D-6E8A-4147-A177-3AD203B41FA5}">
                      <a16:colId xmlns:a16="http://schemas.microsoft.com/office/drawing/2014/main" xmlns="" val="3238729293"/>
                    </a:ext>
                  </a:extLst>
                </a:gridCol>
                <a:gridCol w="1164427">
                  <a:extLst>
                    <a:ext uri="{9D8B030D-6E8A-4147-A177-3AD203B41FA5}">
                      <a16:colId xmlns:a16="http://schemas.microsoft.com/office/drawing/2014/main" xmlns="" val="3948393112"/>
                    </a:ext>
                  </a:extLst>
                </a:gridCol>
                <a:gridCol w="1293097">
                  <a:extLst>
                    <a:ext uri="{9D8B030D-6E8A-4147-A177-3AD203B41FA5}">
                      <a16:colId xmlns:a16="http://schemas.microsoft.com/office/drawing/2014/main" xmlns="" val="1321166516"/>
                    </a:ext>
                  </a:extLst>
                </a:gridCol>
                <a:gridCol w="1293097">
                  <a:extLst>
                    <a:ext uri="{9D8B030D-6E8A-4147-A177-3AD203B41FA5}">
                      <a16:colId xmlns:a16="http://schemas.microsoft.com/office/drawing/2014/main" xmlns="" val="1110123357"/>
                    </a:ext>
                  </a:extLst>
                </a:gridCol>
                <a:gridCol w="1040318">
                  <a:extLst>
                    <a:ext uri="{9D8B030D-6E8A-4147-A177-3AD203B41FA5}">
                      <a16:colId xmlns:a16="http://schemas.microsoft.com/office/drawing/2014/main" xmlns="" val="215900036"/>
                    </a:ext>
                  </a:extLst>
                </a:gridCol>
              </a:tblGrid>
              <a:tr h="17400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США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4745951"/>
                  </a:ext>
                </a:extLst>
              </a:tr>
              <a:tr h="174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Ставка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Ставка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24393599"/>
                  </a:ext>
                </a:extLst>
              </a:tr>
              <a:tr h="174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Подоходный налог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10-39,6%*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46667241"/>
                  </a:ext>
                </a:extLst>
              </a:tr>
              <a:tr h="174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Социальные взносы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00560743"/>
                  </a:ext>
                </a:extLst>
              </a:tr>
              <a:tr h="174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 на прибыль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15-38%**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79128418"/>
                  </a:ext>
                </a:extLst>
              </a:tr>
              <a:tr h="174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НДС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07381135"/>
                  </a:ext>
                </a:extLst>
              </a:tr>
              <a:tr h="174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 на имущество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5171629"/>
                  </a:ext>
                </a:extLst>
              </a:tr>
              <a:tr h="174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к уплате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39400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69926342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6C2CC0BF-172A-479D-843D-D7E8B39C7DF3}"/>
              </a:ext>
            </a:extLst>
          </p:cNvPr>
          <p:cNvSpPr/>
          <p:nvPr/>
        </p:nvSpPr>
        <p:spPr>
          <a:xfrm>
            <a:off x="1166124" y="4856751"/>
            <a:ext cx="6912768" cy="865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*Годовой доход физлиц до $9000 налогом не облагается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 Расходы на оборудование до $2 млн в год списываются на себестоимость </a:t>
            </a:r>
          </a:p>
          <a:p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уменьшают налоговую базу прибыли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04692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2182987"/>
            <a:ext cx="6699567" cy="3241725"/>
          </a:xfrm>
          <a:prstGeom prst="rect">
            <a:avLst/>
          </a:prstGeom>
        </p:spPr>
      </p:pic>
      <p:sp>
        <p:nvSpPr>
          <p:cNvPr id="14" name="Текст 13"/>
          <p:cNvSpPr>
            <a:spLocks noGrp="1"/>
          </p:cNvSpPr>
          <p:nvPr>
            <p:ph type="body" sz="half" idx="1"/>
          </p:nvPr>
        </p:nvSpPr>
        <p:spPr>
          <a:xfrm>
            <a:off x="1284998" y="1112389"/>
            <a:ext cx="7843263" cy="1048913"/>
          </a:xfrm>
        </p:spPr>
        <p:txBody>
          <a:bodyPr>
            <a:normAutofit fontScale="92500"/>
          </a:bodyPr>
          <a:lstStyle/>
          <a:p>
            <a:pPr marL="0" lvl="0" indent="0">
              <a:buClr>
                <a:srgbClr val="A53010"/>
              </a:buClr>
              <a:buNone/>
            </a:pP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В России производить невыгодно. Главная причина – высокие налоги.</a:t>
            </a:r>
          </a:p>
          <a:p>
            <a:pPr marL="0" indent="0" algn="ctr">
              <a:buNone/>
            </a:pPr>
            <a:r>
              <a:rPr lang="ru-RU" sz="2400" b="1" dirty="0">
                <a:latin typeface="Times New Roman"/>
                <a:ea typeface="Times New Roman"/>
                <a:cs typeface="+mj-cs"/>
              </a:rPr>
              <a:t>Пример 2. Почему тракторный завод останется Канаде</a:t>
            </a:r>
            <a:r>
              <a:rPr lang="ru-RU" sz="1800" b="1" dirty="0">
                <a:latin typeface="Times New Roman"/>
                <a:ea typeface="Times New Roman"/>
                <a:cs typeface="+mj-cs"/>
              </a:rPr>
              <a:t>*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763688" y="5419820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Данные взяты из Аналитической записки К.А. Бабкина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433796" y="6264655"/>
            <a:ext cx="78105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Экспертно-аналитический Центр по модернизации и технологическому развитию экономики (ЭАЦ «Модернизация»)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8785225" y="6488113"/>
            <a:ext cx="3593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4.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D5EE5075-BE52-4BB7-AA38-96FF212E9AD5}"/>
              </a:ext>
            </a:extLst>
          </p:cNvPr>
          <p:cNvSpPr txBox="1">
            <a:spLocks/>
          </p:cNvSpPr>
          <p:nvPr/>
        </p:nvSpPr>
        <p:spPr>
          <a:xfrm>
            <a:off x="611560" y="5368"/>
            <a:ext cx="8347320" cy="66473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1600" b="1" dirty="0">
                <a:solidFill>
                  <a:schemeClr val="tx1"/>
                </a:solidFill>
              </a:rPr>
              <a:t>М.Д. Абрамов, Современная налоговая система – необходимое  условие инновационного развития территорий</a:t>
            </a:r>
          </a:p>
          <a:p>
            <a:pPr algn="ctr"/>
            <a:endParaRPr lang="ru-RU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448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497C9FE3-6C80-42DA-B9AE-E1BBCFF074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608693"/>
              </p:ext>
            </p:extLst>
          </p:nvPr>
        </p:nvGraphicFramePr>
        <p:xfrm>
          <a:off x="824780" y="1344389"/>
          <a:ext cx="7920880" cy="4915491"/>
        </p:xfrm>
        <a:graphic>
          <a:graphicData uri="http://schemas.openxmlformats.org/drawingml/2006/table">
            <a:tbl>
              <a:tblPr firstRow="1" firstCol="1" bandRow="1"/>
              <a:tblGrid>
                <a:gridCol w="2285966">
                  <a:extLst>
                    <a:ext uri="{9D8B030D-6E8A-4147-A177-3AD203B41FA5}">
                      <a16:colId xmlns:a16="http://schemas.microsoft.com/office/drawing/2014/main" xmlns="" val="3369259363"/>
                    </a:ext>
                  </a:extLst>
                </a:gridCol>
                <a:gridCol w="1349719">
                  <a:extLst>
                    <a:ext uri="{9D8B030D-6E8A-4147-A177-3AD203B41FA5}">
                      <a16:colId xmlns:a16="http://schemas.microsoft.com/office/drawing/2014/main" xmlns="" val="1443009051"/>
                    </a:ext>
                  </a:extLst>
                </a:gridCol>
                <a:gridCol w="1541403">
                  <a:extLst>
                    <a:ext uri="{9D8B030D-6E8A-4147-A177-3AD203B41FA5}">
                      <a16:colId xmlns:a16="http://schemas.microsoft.com/office/drawing/2014/main" xmlns="" val="1335545923"/>
                    </a:ext>
                  </a:extLst>
                </a:gridCol>
                <a:gridCol w="1121596">
                  <a:extLst>
                    <a:ext uri="{9D8B030D-6E8A-4147-A177-3AD203B41FA5}">
                      <a16:colId xmlns:a16="http://schemas.microsoft.com/office/drawing/2014/main" xmlns="" val="223890681"/>
                    </a:ext>
                  </a:extLst>
                </a:gridCol>
                <a:gridCol w="1622196">
                  <a:extLst>
                    <a:ext uri="{9D8B030D-6E8A-4147-A177-3AD203B41FA5}">
                      <a16:colId xmlns:a16="http://schemas.microsoft.com/office/drawing/2014/main" xmlns="" val="2460029847"/>
                    </a:ext>
                  </a:extLst>
                </a:gridCol>
              </a:tblGrid>
              <a:tr h="9217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Страна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зарплата, долл./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2017 г.*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Цена 1 литра АИ95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 июня 2018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долл.**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литров на зарплату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 России, литры на зарплату, 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91210518"/>
                  </a:ext>
                </a:extLst>
              </a:tr>
              <a:tr h="295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Россия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854,2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170987"/>
                  </a:ext>
                </a:extLst>
              </a:tr>
              <a:tr h="306565">
                <a:tc gridSpan="5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Страны-учредители ОПЕК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6878291"/>
                  </a:ext>
                </a:extLst>
              </a:tr>
              <a:tr h="295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Иран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1500,0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07338632"/>
                  </a:ext>
                </a:extLst>
              </a:tr>
              <a:tr h="295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Ирак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1206,3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13125037"/>
                  </a:ext>
                </a:extLst>
              </a:tr>
              <a:tr h="295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Кувейт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3211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9174,3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59972166"/>
                  </a:ext>
                </a:extLst>
              </a:tr>
              <a:tr h="295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Саудовская Аравия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2460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4555,6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340665"/>
                  </a:ext>
                </a:extLst>
              </a:tr>
              <a:tr h="306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Венесуэла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6200,0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07198259"/>
                  </a:ext>
                </a:extLst>
              </a:tr>
              <a:tr h="306565">
                <a:tc gridSpan="5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Пять самых развитых экономик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5985895"/>
                  </a:ext>
                </a:extLst>
              </a:tr>
              <a:tr h="295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США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3120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3627,9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64555932"/>
                  </a:ext>
                </a:extLst>
              </a:tr>
              <a:tr h="295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Япония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2865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2138,1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88386301"/>
                  </a:ext>
                </a:extLst>
              </a:tr>
              <a:tr h="295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Германия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2958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1729,8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73995437"/>
                  </a:ext>
                </a:extLst>
              </a:tr>
              <a:tr h="295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Франция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2465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1339,7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31365582"/>
                  </a:ext>
                </a:extLst>
              </a:tr>
              <a:tr h="295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Великобритания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2780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1616,3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904260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527C8E85-E625-40E5-BCCD-2A235EBE8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2863" y="1398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F7F650A1-3F50-40C3-A7AC-86CDBDB894A2}"/>
              </a:ext>
            </a:extLst>
          </p:cNvPr>
          <p:cNvSpPr/>
          <p:nvPr/>
        </p:nvSpPr>
        <p:spPr>
          <a:xfrm>
            <a:off x="881222" y="57682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 России производить невыгодно! Слишком дороги энергоресурсы!</a:t>
            </a:r>
          </a:p>
          <a:p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Сколько бензина АИ95 можно купить на зарплату в разных странах</a:t>
            </a:r>
            <a:endParaRPr lang="ru-RU" sz="200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538EDE3-CB23-417C-8B0F-E7478B5A1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5225" y="6488113"/>
            <a:ext cx="3593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5.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D5FC1A9D-6BA2-4B6B-A693-5851BAB4FEAF}"/>
              </a:ext>
            </a:extLst>
          </p:cNvPr>
          <p:cNvSpPr txBox="1">
            <a:spLocks/>
          </p:cNvSpPr>
          <p:nvPr/>
        </p:nvSpPr>
        <p:spPr>
          <a:xfrm>
            <a:off x="611560" y="5368"/>
            <a:ext cx="8347320" cy="66473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1600" b="1" dirty="0">
                <a:solidFill>
                  <a:schemeClr val="tx1"/>
                </a:solidFill>
              </a:rPr>
              <a:t>М.Д. Абрамов, Современная налоговая система – необходимое  условие инновационного развития территорий</a:t>
            </a:r>
          </a:p>
          <a:p>
            <a:pPr algn="ctr"/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xmlns="" id="{E7ECDF5B-A0AA-4941-A97A-471C85385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796" y="6264655"/>
            <a:ext cx="78105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Экспертно-аналитический Центр по модернизации и технологическому развитию экономики (ЭАЦ «Модернизация»)</a:t>
            </a:r>
          </a:p>
        </p:txBody>
      </p:sp>
    </p:spTree>
    <p:extLst>
      <p:ext uri="{BB962C8B-B14F-4D97-AF65-F5344CB8AC3E}">
        <p14:creationId xmlns:p14="http://schemas.microsoft.com/office/powerpoint/2010/main" val="3710068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D4691399-1E14-4113-AEC0-FE8D07D623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76037"/>
              </p:ext>
            </p:extLst>
          </p:nvPr>
        </p:nvGraphicFramePr>
        <p:xfrm>
          <a:off x="1328836" y="1700808"/>
          <a:ext cx="6912767" cy="4248474"/>
        </p:xfrm>
        <a:graphic>
          <a:graphicData uri="http://schemas.openxmlformats.org/drawingml/2006/table">
            <a:tbl>
              <a:tblPr firstRow="1" firstCol="1" bandRow="1"/>
              <a:tblGrid>
                <a:gridCol w="3772293">
                  <a:extLst>
                    <a:ext uri="{9D8B030D-6E8A-4147-A177-3AD203B41FA5}">
                      <a16:colId xmlns:a16="http://schemas.microsoft.com/office/drawing/2014/main" xmlns="" val="4246270589"/>
                    </a:ext>
                  </a:extLst>
                </a:gridCol>
                <a:gridCol w="1814004">
                  <a:extLst>
                    <a:ext uri="{9D8B030D-6E8A-4147-A177-3AD203B41FA5}">
                      <a16:colId xmlns:a16="http://schemas.microsoft.com/office/drawing/2014/main" xmlns="" val="477895567"/>
                    </a:ext>
                  </a:extLst>
                </a:gridCol>
                <a:gridCol w="1326470">
                  <a:extLst>
                    <a:ext uri="{9D8B030D-6E8A-4147-A177-3AD203B41FA5}">
                      <a16:colId xmlns:a16="http://schemas.microsoft.com/office/drawing/2014/main" xmlns="" val="2319067381"/>
                    </a:ext>
                  </a:extLst>
                </a:gridCol>
              </a:tblGrid>
              <a:tr h="7080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Составляющая цены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США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2605657"/>
                  </a:ext>
                </a:extLst>
              </a:tr>
              <a:tr h="7080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Стоимость нефти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58%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9377824"/>
                  </a:ext>
                </a:extLst>
              </a:tr>
              <a:tr h="7080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Транспортировка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57450922"/>
                  </a:ext>
                </a:extLst>
              </a:tr>
              <a:tr h="7080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Нефтепереработка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54807645"/>
                  </a:ext>
                </a:extLst>
              </a:tr>
              <a:tr h="7080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АЗС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37918498"/>
                  </a:ext>
                </a:extLst>
              </a:tr>
              <a:tr h="7080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Акцизы и налоги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 и более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33287424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4EDB232D-476A-47A5-9D6E-4FDD656E3B1E}"/>
              </a:ext>
            </a:extLst>
          </p:cNvPr>
          <p:cNvSpPr/>
          <p:nvPr/>
        </p:nvSpPr>
        <p:spPr>
          <a:xfrm>
            <a:off x="1242127" y="620688"/>
            <a:ext cx="6714351" cy="966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ctr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дорог бензин в России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69875" algn="ctr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 цены бензина в России и в США, %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ED6009B0-5006-4274-84B7-615440D97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5225" y="6488113"/>
            <a:ext cx="3593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6.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BFFE4ECE-6CAB-4569-B369-F34AB64F56DA}"/>
              </a:ext>
            </a:extLst>
          </p:cNvPr>
          <p:cNvSpPr txBox="1">
            <a:spLocks/>
          </p:cNvSpPr>
          <p:nvPr/>
        </p:nvSpPr>
        <p:spPr>
          <a:xfrm>
            <a:off x="611560" y="5368"/>
            <a:ext cx="8347320" cy="66473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1600" b="1" dirty="0">
                <a:solidFill>
                  <a:schemeClr val="tx1"/>
                </a:solidFill>
              </a:rPr>
              <a:t>М.Д. Абрамов, Современная налоговая система – необходимое  условие инновационного развития территорий</a:t>
            </a:r>
          </a:p>
          <a:p>
            <a:pPr algn="ctr"/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xmlns="" id="{A79BEEB8-C84A-477C-B76D-B3A639B3D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796" y="6264655"/>
            <a:ext cx="78105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Экспертно-аналитический Центр по модернизации и технологическому развитию экономики (ЭАЦ «Модернизация»)</a:t>
            </a:r>
          </a:p>
        </p:txBody>
      </p:sp>
    </p:spTree>
    <p:extLst>
      <p:ext uri="{BB962C8B-B14F-4D97-AF65-F5344CB8AC3E}">
        <p14:creationId xmlns:p14="http://schemas.microsoft.com/office/powerpoint/2010/main" val="517085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7">
            <a:extLst>
              <a:ext uri="{FF2B5EF4-FFF2-40B4-BE49-F238E27FC236}">
                <a16:creationId xmlns:a16="http://schemas.microsoft.com/office/drawing/2014/main" xmlns="" id="{D47B96AD-441D-40D6-BFBC-9B8287D3F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5225" y="6488113"/>
            <a:ext cx="3593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800" kern="0" dirty="0">
                <a:solidFill>
                  <a:prstClr val="black"/>
                </a:solidFill>
              </a:rPr>
              <a:t>7.</a:t>
            </a:r>
          </a:p>
        </p:txBody>
      </p:sp>
      <p:sp>
        <p:nvSpPr>
          <p:cNvPr id="20483" name="Прямоугольник 20">
            <a:extLst>
              <a:ext uri="{FF2B5EF4-FFF2-40B4-BE49-F238E27FC236}">
                <a16:creationId xmlns:a16="http://schemas.microsoft.com/office/drawing/2014/main" xmlns="" id="{0C40F9EF-6AC3-44EF-9D02-5C1228D37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2413" y="433523"/>
            <a:ext cx="939641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>
              <a:tabLst>
                <a:tab pos="37941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37941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37941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37941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37941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7941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7941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7941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7941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ru-RU" altLang="ru-RU" sz="1400" b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ru-RU" altLang="ru-RU" sz="1400" b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14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Половина добываемой нефти идет на экспорт. При этом часть экспорта идет «мимо кассы»! Среди прочих товаров «утекает мимо кассы» значительная часть углеводородов. В том числе поэтому дорожает бензин</a:t>
            </a:r>
          </a:p>
          <a:p>
            <a:pPr algn="ctr" eaLnBrk="1" hangingPunct="1"/>
            <a:endParaRPr lang="ru-RU" altLang="ru-RU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ООН о поставках Россией товаров 27 группы (минеральное топливо, масла, продукты перегонок и т.д.) в некоторые страны, млрд. долл.  </a:t>
            </a:r>
          </a:p>
          <a:p>
            <a:pPr algn="ctr" eaLnBrk="1" hangingPunct="1"/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xmlns="" id="{C8F2A2C7-7D6C-4B1F-9822-D123784BBDCE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85974" y="2204864"/>
          <a:ext cx="7972052" cy="3841805"/>
        </p:xfrm>
        <a:graphic>
          <a:graphicData uri="http://schemas.openxmlformats.org/drawingml/2006/table">
            <a:tbl>
              <a:tblPr/>
              <a:tblGrid>
                <a:gridCol w="2433059">
                  <a:extLst>
                    <a:ext uri="{9D8B030D-6E8A-4147-A177-3AD203B41FA5}">
                      <a16:colId xmlns:a16="http://schemas.microsoft.com/office/drawing/2014/main" xmlns="" val="2554859209"/>
                    </a:ext>
                  </a:extLst>
                </a:gridCol>
                <a:gridCol w="1648546">
                  <a:extLst>
                    <a:ext uri="{9D8B030D-6E8A-4147-A177-3AD203B41FA5}">
                      <a16:colId xmlns:a16="http://schemas.microsoft.com/office/drawing/2014/main" xmlns="" val="598745389"/>
                    </a:ext>
                  </a:extLst>
                </a:gridCol>
                <a:gridCol w="1428332">
                  <a:extLst>
                    <a:ext uri="{9D8B030D-6E8A-4147-A177-3AD203B41FA5}">
                      <a16:colId xmlns:a16="http://schemas.microsoft.com/office/drawing/2014/main" xmlns="" val="1242872593"/>
                    </a:ext>
                  </a:extLst>
                </a:gridCol>
                <a:gridCol w="1354928">
                  <a:extLst>
                    <a:ext uri="{9D8B030D-6E8A-4147-A177-3AD203B41FA5}">
                      <a16:colId xmlns:a16="http://schemas.microsoft.com/office/drawing/2014/main" xmlns="" val="1298379469"/>
                    </a:ext>
                  </a:extLst>
                </a:gridCol>
                <a:gridCol w="1107187">
                  <a:extLst>
                    <a:ext uri="{9D8B030D-6E8A-4147-A177-3AD203B41FA5}">
                      <a16:colId xmlns:a16="http://schemas.microsoft.com/office/drawing/2014/main" xmlns="" val="1633921340"/>
                    </a:ext>
                  </a:extLst>
                </a:gridCol>
              </a:tblGrid>
              <a:tr h="280958">
                <a:tc rowSpan="2"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Страна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По данным ФТС России</a:t>
                      </a: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По данным партнера</a:t>
                      </a: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Разница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4654063"/>
                  </a:ext>
                </a:extLst>
              </a:tr>
              <a:tr h="5873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млрд. долл.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%% от данных ФТС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9222384"/>
                  </a:ext>
                </a:extLst>
              </a:tr>
              <a:tr h="274609"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Германия - 2015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tabLst>
                          <a:tab pos="542925" algn="ctr"/>
                          <a:tab pos="1087438" algn="r"/>
                        </a:tabLst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542925" algn="ctr"/>
                          <a:tab pos="1087438" algn="r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542925" algn="ctr"/>
                          <a:tab pos="1087438" algn="r"/>
                        </a:tabLst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542925" algn="ctr"/>
                          <a:tab pos="1087438" algn="r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542925" algn="ctr"/>
                          <a:tab pos="1087438" algn="r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542925" algn="ctr"/>
                          <a:tab pos="1087438" algn="r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542925" algn="ctr"/>
                          <a:tab pos="1087438" algn="r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542925" algn="ctr"/>
                          <a:tab pos="1087438" algn="r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542925" algn="ctr"/>
                          <a:tab pos="1087438" algn="r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2925" algn="ctr"/>
                          <a:tab pos="1087438" algn="r"/>
                        </a:tabLst>
                      </a:pPr>
                      <a:r>
                        <a:rPr kumimoji="0" lang="en-US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148,6%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3875025"/>
                  </a:ext>
                </a:extLst>
              </a:tr>
              <a:tr h="274609"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Германия - 2016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tabLst>
                          <a:tab pos="542925" algn="ctr"/>
                          <a:tab pos="1087438" algn="r"/>
                        </a:tabLst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542925" algn="ctr"/>
                          <a:tab pos="1087438" algn="r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542925" algn="ctr"/>
                          <a:tab pos="1087438" algn="r"/>
                        </a:tabLst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542925" algn="ctr"/>
                          <a:tab pos="1087438" algn="r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542925" algn="ctr"/>
                          <a:tab pos="1087438" algn="r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542925" algn="ctr"/>
                          <a:tab pos="1087438" algn="r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542925" algn="ctr"/>
                          <a:tab pos="1087438" algn="r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542925" algn="ctr"/>
                          <a:tab pos="1087438" algn="r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542925" algn="ctr"/>
                          <a:tab pos="1087438" algn="r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2925" algn="ctr"/>
                          <a:tab pos="1087438" algn="r"/>
                        </a:tabLst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0241508"/>
                  </a:ext>
                </a:extLst>
              </a:tr>
              <a:tr h="274609"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Германия - 2017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tabLst>
                          <a:tab pos="542925" algn="ctr"/>
                          <a:tab pos="1087438" algn="r"/>
                        </a:tabLst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542925" algn="ctr"/>
                          <a:tab pos="1087438" algn="r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542925" algn="ctr"/>
                          <a:tab pos="1087438" algn="r"/>
                        </a:tabLst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542925" algn="ctr"/>
                          <a:tab pos="1087438" algn="r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tabLst>
                          <a:tab pos="542925" algn="ctr"/>
                          <a:tab pos="1087438" algn="r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542925" algn="ctr"/>
                          <a:tab pos="1087438" algn="r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542925" algn="ctr"/>
                          <a:tab pos="1087438" algn="r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542925" algn="ctr"/>
                          <a:tab pos="1087438" algn="r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542925" algn="ctr"/>
                          <a:tab pos="1087438" algn="r"/>
                        </a:tabLst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2925" algn="ctr"/>
                          <a:tab pos="1087438" algn="r"/>
                        </a:tabLst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62,4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7524557"/>
                  </a:ext>
                </a:extLst>
              </a:tr>
              <a:tr h="274609"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США - 2015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190,3%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4535317"/>
                  </a:ext>
                </a:extLst>
              </a:tr>
              <a:tr h="251027"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США - 2016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126,5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6529428"/>
                  </a:ext>
                </a:extLst>
              </a:tr>
              <a:tr h="274609"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США - 2017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107,0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397389"/>
                  </a:ext>
                </a:extLst>
              </a:tr>
              <a:tr h="274609"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Франция – 2015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247,8%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4647988"/>
                  </a:ext>
                </a:extLst>
              </a:tr>
              <a:tr h="274609"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Испания – 2015 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75,0%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24507419"/>
                  </a:ext>
                </a:extLst>
              </a:tr>
              <a:tr h="274609"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Украина – 2015 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76,1%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4100919"/>
                  </a:ext>
                </a:extLst>
              </a:tr>
              <a:tr h="274609"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Великобритания 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45,7%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3436833"/>
                  </a:ext>
                </a:extLst>
              </a:tr>
              <a:tr h="251027"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Итого 6 стран</a:t>
                      </a:r>
                      <a:r>
                        <a:rPr kumimoji="0" lang="en-US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в 2015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23,5</a:t>
                      </a: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indent="45720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5720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</a:t>
                      </a: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indent="17463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17463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32,2</a:t>
                      </a:r>
                    </a:p>
                  </a:txBody>
                  <a:tcPr marL="51752" marR="51752" marT="7187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indent="17463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17463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137,0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3056882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AF5BD51C-6647-4017-A58F-C0A72C1827B9}"/>
              </a:ext>
            </a:extLst>
          </p:cNvPr>
          <p:cNvSpPr/>
          <p:nvPr/>
        </p:nvSpPr>
        <p:spPr>
          <a:xfrm>
            <a:off x="212725" y="6270489"/>
            <a:ext cx="8931275" cy="3079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>
                <a:solidFill>
                  <a:prstClr val="black"/>
                </a:solidFill>
                <a:latin typeface="Calibri" panose="020F0502020204030204"/>
              </a:rPr>
              <a:t>Источник: </a:t>
            </a:r>
            <a:r>
              <a:rPr lang="en-US" sz="1400" b="1" kern="0" dirty="0">
                <a:solidFill>
                  <a:prstClr val="black"/>
                </a:solidFill>
                <a:latin typeface="Calibri" panose="020F0502020204030204"/>
                <a:hlinkClick r:id="rId2"/>
              </a:rPr>
              <a:t>https://comtrade.un.org/labs/BIS-trade-in-goods/?reporter=826&amp;year=2015&amp;flow=2</a:t>
            </a:r>
            <a:r>
              <a:rPr lang="ru-RU" sz="1400" b="1" kern="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5BF4DDA4-746E-4853-9866-1786F1F8A517}"/>
              </a:ext>
            </a:extLst>
          </p:cNvPr>
          <p:cNvSpPr txBox="1">
            <a:spLocks/>
          </p:cNvSpPr>
          <p:nvPr/>
        </p:nvSpPr>
        <p:spPr>
          <a:xfrm>
            <a:off x="600350" y="-52829"/>
            <a:ext cx="8347320" cy="66494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1600" b="1" dirty="0">
                <a:solidFill>
                  <a:schemeClr val="tx1"/>
                </a:solidFill>
              </a:rPr>
              <a:t>М.Д. Абрамов, Современная налоговая система – необходимое  условие инновационного развития территорий</a:t>
            </a:r>
          </a:p>
          <a:p>
            <a:pPr algn="ctr"/>
            <a:endParaRPr lang="ru-RU" sz="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Почему дорог бензин в России</a:t>
            </a:r>
            <a:r>
              <a:rPr lang="en-US" sz="1600" b="1" dirty="0">
                <a:solidFill>
                  <a:schemeClr val="tx1"/>
                </a:solidFill>
              </a:rPr>
              <a:t>?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0177" y="845499"/>
            <a:ext cx="7498080" cy="36490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Доля производства</a:t>
            </a:r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продукции в 2016 году относительно уровня 1990 года, взятого за 100%.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B7CB4A4D-D7DB-4E98-BC57-C2F00B3C71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2679614"/>
              </p:ext>
            </p:extLst>
          </p:nvPr>
        </p:nvGraphicFramePr>
        <p:xfrm>
          <a:off x="1441925" y="1350488"/>
          <a:ext cx="7374584" cy="2704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237124"/>
              </p:ext>
            </p:extLst>
          </p:nvPr>
        </p:nvGraphicFramePr>
        <p:xfrm>
          <a:off x="1763688" y="4055946"/>
          <a:ext cx="6408712" cy="2263641"/>
        </p:xfrm>
        <a:graphic>
          <a:graphicData uri="http://schemas.openxmlformats.org/drawingml/2006/table">
            <a:tbl>
              <a:tblPr/>
              <a:tblGrid>
                <a:gridCol w="3133391">
                  <a:extLst>
                    <a:ext uri="{9D8B030D-6E8A-4147-A177-3AD203B41FA5}">
                      <a16:colId xmlns:a16="http://schemas.microsoft.com/office/drawing/2014/main" xmlns="" val="4006070867"/>
                    </a:ext>
                  </a:extLst>
                </a:gridCol>
                <a:gridCol w="3275321">
                  <a:extLst>
                    <a:ext uri="{9D8B030D-6E8A-4147-A177-3AD203B41FA5}">
                      <a16:colId xmlns:a16="http://schemas.microsoft.com/office/drawing/2014/main" xmlns="" val="1359816456"/>
                    </a:ext>
                  </a:extLst>
                </a:gridCol>
              </a:tblGrid>
              <a:tr h="296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– 1990 год   1-14 – 2016 год</a:t>
                      </a:r>
                    </a:p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1 - Металлорежущие станки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8 - Троллейбусы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5794154"/>
                  </a:ext>
                </a:extLst>
              </a:tr>
              <a:tr h="296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2 - Тракторы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9 - Мотоциклы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67955935"/>
                  </a:ext>
                </a:extLst>
              </a:tr>
              <a:tr h="296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3 - Экскаваторы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10 - Шерстяные ткани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177491"/>
                  </a:ext>
                </a:extLst>
              </a:tr>
              <a:tr h="296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4 - Бульдозеры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11 - Хлопчатобумажные ткани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68781"/>
                  </a:ext>
                </a:extLst>
              </a:tr>
              <a:tr h="296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5 - Зерноуборочные комбайны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12 - Льняные ткани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38741803"/>
                  </a:ext>
                </a:extLst>
              </a:tr>
              <a:tr h="296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6 - Кузнечно-прессовые машины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13 - Кожаная обувь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0845673"/>
                  </a:ext>
                </a:extLst>
              </a:tr>
              <a:tr h="296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7 - Грузовые автомобили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14 - Трикотажные изделия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13013875"/>
                  </a:ext>
                </a:extLst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333476" y="6272670"/>
            <a:ext cx="78105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Экспертно-аналитический Центр по модернизации и технологическому развитию экономики (ЭАЦ «Модернизация»)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8785225" y="6488113"/>
            <a:ext cx="3593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800" dirty="0">
                <a:solidFill>
                  <a:prstClr val="black"/>
                </a:solidFill>
              </a:rPr>
              <a:t>8</a:t>
            </a: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40EC2CB4-7EA7-48CE-A6E7-09E85ED86C75}"/>
              </a:ext>
            </a:extLst>
          </p:cNvPr>
          <p:cNvSpPr txBox="1">
            <a:spLocks/>
          </p:cNvSpPr>
          <p:nvPr/>
        </p:nvSpPr>
        <p:spPr>
          <a:xfrm>
            <a:off x="611560" y="5368"/>
            <a:ext cx="8347320" cy="533045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1600" b="1" dirty="0">
                <a:solidFill>
                  <a:schemeClr val="tx1"/>
                </a:solidFill>
              </a:rPr>
              <a:t>М.Д. Абрамов, Современная налоговая система – необходимое  условие инновационного развития территорий</a:t>
            </a:r>
          </a:p>
          <a:p>
            <a:pPr algn="ctr"/>
            <a:r>
              <a:rPr lang="ru-RU" sz="1800" u="sng" dirty="0">
                <a:solidFill>
                  <a:schemeClr val="tx1"/>
                </a:solidFill>
              </a:rPr>
              <a:t>Высокие налоги и дорогие энергоресурсы уничтожают производство</a:t>
            </a:r>
          </a:p>
        </p:txBody>
      </p:sp>
    </p:spTree>
    <p:extLst>
      <p:ext uri="{BB962C8B-B14F-4D97-AF65-F5344CB8AC3E}">
        <p14:creationId xmlns:p14="http://schemas.microsoft.com/office/powerpoint/2010/main" val="4203953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>
            <a:extLst>
              <a:ext uri="{FF2B5EF4-FFF2-40B4-BE49-F238E27FC236}">
                <a16:creationId xmlns:a16="http://schemas.microsoft.com/office/drawing/2014/main" xmlns="" id="{9B03C115-305D-41FF-AB1D-CE02EC03AF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9228" y="1075543"/>
            <a:ext cx="7886700" cy="530448"/>
          </a:xfrm>
        </p:spPr>
        <p:txBody>
          <a:bodyPr>
            <a:normAutofit/>
          </a:bodyPr>
          <a:lstStyle/>
          <a:p>
            <a:r>
              <a:rPr lang="ru-RU" altLang="ru-RU" sz="2000" b="1" dirty="0"/>
              <a:t> Загруженность производственных мощностей в 2015 году</a:t>
            </a:r>
          </a:p>
        </p:txBody>
      </p:sp>
      <p:graphicFrame>
        <p:nvGraphicFramePr>
          <p:cNvPr id="12291" name="Объект 5">
            <a:extLst>
              <a:ext uri="{FF2B5EF4-FFF2-40B4-BE49-F238E27FC236}">
                <a16:creationId xmlns:a16="http://schemas.microsoft.com/office/drawing/2014/main" xmlns="" id="{C152014C-E717-40BC-A5FA-02871FA970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56995"/>
              </p:ext>
            </p:extLst>
          </p:nvPr>
        </p:nvGraphicFramePr>
        <p:xfrm>
          <a:off x="899592" y="1412776"/>
          <a:ext cx="7793558" cy="4104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Chart" r:id="rId3" imgW="8358340" imgH="4956478" progId="Excel.Chart.8">
                  <p:embed/>
                </p:oleObj>
              </mc:Choice>
              <mc:Fallback>
                <p:oleObj name="Chart" r:id="rId3" imgW="8358340" imgH="4956478" progId="Excel.Chart.8">
                  <p:embed/>
                  <p:pic>
                    <p:nvPicPr>
                      <p:cNvPr id="12291" name="Объект 5">
                        <a:extLst>
                          <a:ext uri="{FF2B5EF4-FFF2-40B4-BE49-F238E27FC236}">
                            <a16:creationId xmlns:a16="http://schemas.microsoft.com/office/drawing/2014/main" xmlns="" id="{C152014C-E717-40BC-A5FA-02871FA97056}"/>
                          </a:ext>
                        </a:extLst>
                      </p:cNvPr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412776"/>
                        <a:ext cx="7793558" cy="41044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Прямоугольник 10">
            <a:extLst>
              <a:ext uri="{FF2B5EF4-FFF2-40B4-BE49-F238E27FC236}">
                <a16:creationId xmlns:a16="http://schemas.microsoft.com/office/drawing/2014/main" xmlns="" id="{9AEC96F1-7163-4FC1-922A-D9F408AF2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538" y="6273800"/>
            <a:ext cx="8642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rgbClr val="000000"/>
                </a:solidFill>
                <a:cs typeface="Arial" panose="020B0604020202020204" pitchFamily="34" charset="0"/>
              </a:rPr>
              <a:t>Экспертно-аналитический центр по модернизации и технологическому развитию экономики</a:t>
            </a:r>
          </a:p>
          <a:p>
            <a:pPr algn="ctr" eaLnBrk="1" hangingPunct="1"/>
            <a:r>
              <a:rPr lang="ru-RU" altLang="ru-RU" sz="1600" b="1" dirty="0">
                <a:solidFill>
                  <a:srgbClr val="000000"/>
                </a:solidFill>
                <a:cs typeface="Arial" panose="020B0604020202020204" pitchFamily="34" charset="0"/>
              </a:rPr>
              <a:t>(ЭАЦ «Модернизация»)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2773B125-411F-403D-9FCA-A7B6592E5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5225" y="6488113"/>
            <a:ext cx="358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800" kern="0" dirty="0">
                <a:solidFill>
                  <a:prstClr val="black"/>
                </a:solidFill>
              </a:rPr>
              <a:t>9.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2F72BE3-E548-4056-A3CD-9CBA52F51CA7}"/>
              </a:ext>
            </a:extLst>
          </p:cNvPr>
          <p:cNvSpPr/>
          <p:nvPr/>
        </p:nvSpPr>
        <p:spPr>
          <a:xfrm>
            <a:off x="683568" y="5456837"/>
            <a:ext cx="8195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 данным обследований предприятий экспертами ВШЭ в 2017 г., 10% предприятий находятся в предбанкротном состоянии, лишь 12–14% предприятий, многие из которых аффилированы с государством, чувствуют себя удовлетворительно, остальные — влачат жалкое существование.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BE5EF02A-2294-4116-869B-8F5E927F72CE}"/>
              </a:ext>
            </a:extLst>
          </p:cNvPr>
          <p:cNvSpPr txBox="1">
            <a:spLocks/>
          </p:cNvSpPr>
          <p:nvPr/>
        </p:nvSpPr>
        <p:spPr>
          <a:xfrm>
            <a:off x="611560" y="5368"/>
            <a:ext cx="8347320" cy="516921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1600" b="1" dirty="0">
                <a:solidFill>
                  <a:schemeClr val="tx1"/>
                </a:solidFill>
              </a:rPr>
              <a:t>М.Д. Абрамов, Современная налоговая система – необходимое  условие инновационного развития территорий</a:t>
            </a: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C62EFB8A-322F-4160-8C28-A07A17B41D29}"/>
              </a:ext>
            </a:extLst>
          </p:cNvPr>
          <p:cNvSpPr/>
          <p:nvPr/>
        </p:nvSpPr>
        <p:spPr>
          <a:xfrm>
            <a:off x="519932" y="676378"/>
            <a:ext cx="82652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u="sng" dirty="0">
                <a:solidFill>
                  <a:prstClr val="black"/>
                </a:solidFill>
              </a:rPr>
              <a:t>То, что еще осталось, не загружено и «дышит на ладан»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51992</TotalTime>
  <Words>2020</Words>
  <Application>Microsoft Office PowerPoint</Application>
  <PresentationFormat>Экран (4:3)</PresentationFormat>
  <Paragraphs>545</Paragraphs>
  <Slides>14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Легкий дым</vt:lpstr>
      <vt:lpstr>Chart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Доля производства продукции в 2016 году относительно уровня 1990 года, взятого за 100%.</vt:lpstr>
      <vt:lpstr> Загруженность производственных мощностей в 2015 году</vt:lpstr>
      <vt:lpstr>Примеры расчета месячной зарплаты по немецкой и российской шкалам 1 Евро = 75 руб. (Германия https://www.bbx.de/grossnet-wage-calculator-germany/) Миф: Налоги на зарплату в Германии существенно выше, чем в России</vt:lpstr>
      <vt:lpstr>Отраслевая структура НДС, собранного ФНС* (форма 1-НОМ), и  добавленной стоимости (Росстат**) по отраслям в 2015 г., млрд. руб.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Абрамов</dc:creator>
  <cp:lastModifiedBy>Владимир Герасимов</cp:lastModifiedBy>
  <cp:revision>879</cp:revision>
  <cp:lastPrinted>2017-04-15T11:38:53Z</cp:lastPrinted>
  <dcterms:created xsi:type="dcterms:W3CDTF">2014-10-09T18:19:37Z</dcterms:created>
  <dcterms:modified xsi:type="dcterms:W3CDTF">2018-12-11T10:05:22Z</dcterms:modified>
</cp:coreProperties>
</file>